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319" r:id="rId2"/>
    <p:sldId id="257" r:id="rId3"/>
    <p:sldId id="527" r:id="rId4"/>
    <p:sldId id="482" r:id="rId5"/>
    <p:sldId id="489" r:id="rId6"/>
    <p:sldId id="492" r:id="rId7"/>
    <p:sldId id="493" r:id="rId8"/>
    <p:sldId id="491" r:id="rId9"/>
    <p:sldId id="464" r:id="rId10"/>
    <p:sldId id="560" r:id="rId11"/>
    <p:sldId id="483" r:id="rId12"/>
    <p:sldId id="484" r:id="rId13"/>
    <p:sldId id="528" r:id="rId14"/>
    <p:sldId id="494" r:id="rId15"/>
    <p:sldId id="495" r:id="rId16"/>
    <p:sldId id="561" r:id="rId17"/>
    <p:sldId id="496" r:id="rId18"/>
    <p:sldId id="530" r:id="rId19"/>
    <p:sldId id="588" r:id="rId20"/>
    <p:sldId id="529" r:id="rId21"/>
    <p:sldId id="562" r:id="rId22"/>
    <p:sldId id="563" r:id="rId23"/>
    <p:sldId id="589" r:id="rId24"/>
    <p:sldId id="564" r:id="rId25"/>
    <p:sldId id="565" r:id="rId26"/>
    <p:sldId id="566" r:id="rId27"/>
    <p:sldId id="590" r:id="rId28"/>
    <p:sldId id="567" r:id="rId29"/>
    <p:sldId id="568" r:id="rId30"/>
    <p:sldId id="591" r:id="rId31"/>
    <p:sldId id="592" r:id="rId32"/>
    <p:sldId id="569" r:id="rId33"/>
    <p:sldId id="570" r:id="rId34"/>
    <p:sldId id="571" r:id="rId35"/>
    <p:sldId id="593" r:id="rId36"/>
    <p:sldId id="572" r:id="rId37"/>
    <p:sldId id="573" r:id="rId38"/>
    <p:sldId id="574" r:id="rId39"/>
    <p:sldId id="466" r:id="rId40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000" kern="1200">
        <a:solidFill>
          <a:srgbClr val="FFFFFF"/>
        </a:solidFill>
        <a:latin typeface="Times New Roman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000" kern="1200">
        <a:solidFill>
          <a:srgbClr val="FFFFFF"/>
        </a:solidFill>
        <a:latin typeface="Times New Roman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000" kern="1200">
        <a:solidFill>
          <a:srgbClr val="FFFFFF"/>
        </a:solidFill>
        <a:latin typeface="Times New Roman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000" kern="1200">
        <a:solidFill>
          <a:srgbClr val="FFFFFF"/>
        </a:solidFill>
        <a:latin typeface="Times New Roman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16489A"/>
    <a:srgbClr val="3D92BD"/>
    <a:srgbClr val="EBFFB9"/>
    <a:srgbClr val="0033CC"/>
    <a:srgbClr val="FF0000"/>
    <a:srgbClr val="222222"/>
    <a:srgbClr val="FFFFFF"/>
    <a:srgbClr val="18B2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711" autoAdjust="0"/>
  </p:normalViewPr>
  <p:slideViewPr>
    <p:cSldViewPr>
      <p:cViewPr varScale="1">
        <p:scale>
          <a:sx n="103" d="100"/>
          <a:sy n="103" d="100"/>
        </p:scale>
        <p:origin x="23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-2814" y="-11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228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228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228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F878FDC3-24EF-45F7-854B-1498E4B3C61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022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560" units="cm"/>
          <inkml:channel name="Y" type="integer" max="1024" units="cm"/>
          <inkml:channel name="T" type="integer" max="2.14748E9" units="dev"/>
        </inkml:traceFormat>
        <inkml:channelProperties>
          <inkml:channelProperty channel="X" name="resolution" value="56.63717" units="1/cm"/>
          <inkml:channelProperty channel="Y" name="resolution" value="28.36565" units="1/cm"/>
          <inkml:channelProperty channel="T" name="resolution" value="1" units="1/dev"/>
        </inkml:channelProperties>
      </inkml:inkSource>
      <inkml:timestamp xml:id="ts0" timeString="2014-09-10T15:24:02.69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7382 11271 0,'0'0'15,"0"0"32,20 0 47,-20 0-94,20 0 15,-20 0 17,19 0-32,-19 0 15,20 0-15,-20 0 16,20 0-16,0 0 15,0 0-15,0 0 16,-1 0-16,41 0 16,-20 0-16,-1 0 15,1 0-15,0 0 16,19-20-16,-39 20 15,0 0-15,20 0 16,-20 0-16,-1 0 16,1 0-16,-20 0 15,20 0-15,0 0 63,-20 0-63,20 20 15,0-20-15,-1 0 16,-19 0-16,20 0 15,-20 0-15,20 0 16,-20 20 0,20-20-1,-20 0 1,20 0-16,-20 0 15,20 0-15,-20 0 47,0 20-47,19-20 16,1 0-16,0 0 15,0 20-15,20-20 16,-40 0-16,20 0 16,-20 0-16,19 0 327</inkml:trace>
  <inkml:trace contextRef="#ctx0" brushRef="#br0" timeOffset="13002.1988">8533 7818 0,'0'0'156,"0"0"-140,0 0-1,-20 0-15,0 0 16,20 0-16,-40 0 15,1 0-15,39 0 16,-40 0-16,20-20 16,0 20-16,1 0 15,19 0-15,-40 0 16,20 0-16,20 0 15,-40 0-15,40 0 16,-20 0-16,20 0 16,-19 0-16,-1 0 15,0 0-15,0 0 16,0 0-16,20 0 15,-39 0-15,39 0 16,-20 0-16,20 20 16,-20-20-16,20 0 15,-20 0 1,0 0-1,20 0 1,-20 0-16,20 0 16,-19 0-16,-1 0 15,20 0 16,0 20-15,-20-20 0,20 0-1,-20 0 1,20 0-16,-20 0 31,0 0-15,20 0-1,-20 0 1,20 0-1,-19 0 1,19-20-16,-20 20 16,20 0-1,-20 0 1,20 0-1,0 0 1,-20 0 0,20 0-16,-20 0 15,0 0-15,20 0 16,-19-20-16,19 20 15,-20 0-15,0 0 16,20 0-16,-20 0 16,20 0-16,-20 0 15,20 0-15,-20 0 16,0 0-1,20 0 63,-19 0-78,19 0 16,-20 0 78,0 0-94,20 0 15,-20 0-15,20 0 16,-20 0-1,20 0 79,-20 0-78</inkml:trace>
  <inkml:trace contextRef="#ctx0" brushRef="#br0" timeOffset="31700.6752">7422 9902 0,'0'0'31,"0"0"-16,0 0-15,39 0 16,1 0-16,0 0 16,-1 20-16,1-20 15,20 0-15,19 0 16,-20 0-16,1 0 15,-20 0-15,19 0 16,-19 0-16,0 0 16,-1 0-16,1 0 15,-40 0 1,40 0-16,-40 0 15,19 0-15,-19 0 16,20 0-16,0 0 78,-20 19-78,0-19 16,20 0-16,-20 0 15,20 0-15,-20 0 16,40 20-16,-21-20 15,1 0-15,-20 0 16,20 0-16,-20 20 16,20-20 124,0 0-124,-20 0-16,0 0 15,20 0-15</inkml:trace>
  <inkml:trace contextRef="#ctx0" brushRef="#br0" timeOffset="64305.712">7441 16232 0,'0'20'16,"0"-20"-16,0 0 15,20 0-15,-20 0 16,20 0 0,-20 0-16,20 0 15,0 0-15,0 0 16,39 0-16,-19 0 15,0 0-15,19 0 16,-19 20-16,19-20 16,-39 0-16,0 0 15,-20 19-15,20-19 16,-20 0-16,20 0 31,-20 0-15,20 0-16,-1 0 15,-19 0-15,20 0 16,-20 0-16,40 0 15,-40 0-15,20 0 16,-20 0 62,0 20-62,20-20-16,-1 0 15,-19 0-15,20 20 16,-20-20-16,40 0 15,-40 0-15,20 0 16,0 0-16,-20 0 16,19 0-16,1 0 46,-20 0-30,20 0 171</inkml:trace>
  <inkml:trace contextRef="#ctx0" brushRef="#br0" timeOffset="68553.4104">8096 6469 0,'0'0'156,"0"0"-140,-20 0 0,1 0-1,19 0-15,-20 0 16,20 0-16,-20 0 15,20 0-15,-40 0 16,20 0-16,1 0 16,-1 0-16,0 0 15,0 0-15,20 0 16,-20 0-16,20 0 15,-20 0-15,0 0 16,20 0 0,-19 0-16,19 0 15,-20 0-15,0 0 16,20 0-16,-20 0 15,20 0-15,-20 0 32,20 0-17,-20 0-15,1 0 16,19 0-1,-20 0 1,20 0 0,-20 0-1,0 0 1,20 0-16,-20 0 15,20 0 1,-20 0-16,20 0 16,-20 0-16,1 0 15,19 0-15,-20 0 16,0 0-16,0 0 15,20 0-15,-20 0 32,20 0-17,-20 0 1,1 0-16,19 0 15,0 0-15,-20 0 16,20 0-16,-20 0 16,20 0-16,-20 0 93,20 0-77,-20 0-1,20-20 17</inkml:trace>
  <inkml:trace contextRef="#ctx0" brushRef="#br1" timeOffset="140070.0056">8513 15518 0,'0'0'78,"-20"0"-62,20 0-16,0 0 15,0-20 1,-20 0-16,20 20 16,-20 0-16,1-20 15,-1 0-15,0 0 16,0 20-16,-39-20 15,39-19-15,-20 39 16,0-20-16,20 0 16,-19 20-16,39 0 15,-20-20 1,0 0-16,0 20 15,-19-39-15,19 39 16,0-20-16,20 0 16,-20 20-16,0 0 15,20-20-15,-20 20 16,20 0-16,-19 0 15,-1-20-15,0 20 16,20-19-16,-20 19 16,20 0-16,-20 0 15,0 0-15,20 0 16,0-20-1,-20 20-15,20 0 16,-19 0-16,-1-20 16,0 20-16,0 0 15,0-20-15,20 20 16,-20 0-16,20 0 15,-39-20-15,39 20 16,-40 0-16,40 0 16,-20-20-16,20 20 15,-20-20 1,0 20-16,1 0 15,-1-19-15,0 19 16,20 0-16,-20 0 16,20-20-16,-20 20 15,0-20-15,1 20 16,19 0-16,-20-20 15,0 20-15,20 0 16,-20 0-16,20-20 16,0 20-16,-20 0 15,20-20-15,-40 20 16,40 0-16,0-19 15,-19 19-15</inkml:trace>
  <inkml:trace contextRef="#ctx0" brushRef="#br1" timeOffset="141879.7292">8374 14684 0,'0'0'78,"0"0"-63,0-20-15,-20 20 16,20 0-16,0-20 16,-39 20-16,39-19 15,-20 19-15,0-20 16,-20 0-16,-19 0 15,19-20-15,0 1 16,-39-1-16,19 0 16,1 20-16,19 1 15,0-21 1,21 40-16,19-20 15,-20 20-15,20 0 16,-20-20-16,0 20 16,20 0-16,0-20 15,-20 1-15,20 19 16,0 0-16,-20 0 15,20-20 1,0 20-16,0 0 16,-19-20-16,-1 0 15,20 20-15,-20-20 16,20 20-16,-20-20 15,0 20-15,20-20 16,-20 1-16,20 19 16,-20-20-16,1 20 15,19 0-15,-20-20 16,20 0-16,-20 20 15,20-20-15,-20 20 16,0-20-16,0 1 16,1 19-16,19-20 15,-20 20-15,0-20 16,0 0-16,0 0 15,20 20-15,-20 0 16,0-20-16,20 20 16,0-19-16,-19 19 15,19 0-15,0-20 16,-20 20-16,20 0 15,-20 0-15,20-20 16,0 20-16,0-20 16,-20 20-16,20 0 31,0 0-31</inkml:trace>
  <inkml:trace contextRef="#ctx0" brushRef="#br1" timeOffset="143488.3724">8235 13712 0,'0'0'31,"0"-20"-15,0 20 0,0 0-16,0 0 15,-20 0-15,0-20 16,20 20-16,-19 0 15,19-20-15,-20 20 16,0-20-16,-20 20 16,20-19-16,1-1 15,-21 20 1,20-20-16,-20 0 15,21 20-15,-1-20 16,-40 0-16,40 20 16,0 0-16,1-19 15,19-1-15,-40 20 16,20-20-16,0 20 15,20-20-15,-39 20 16,39-20-16,-20 20 16,0-20-16,0 20 15,-20-20-15,40 20 16,-39-19-16,19-1 15,20 20-15,-40 0 16,40-20-16,-40 0 16,40 20-16,-19 0 15,19-20-15,-20 20 16,0-20-16,20 20 15,-20 0-15,-20-19 16,20-1-16,-19 0 16,39 20-16,-20-20 15,0 20 1,0 0-16,20-20 15,-20 20-15,20 0 16,0-20-16,-19 20 16</inkml:trace>
  <inkml:trace contextRef="#ctx0" brushRef="#br1" timeOffset="152576.006">8176 12839 0,'0'0'0,"0"0"63,-20 0-48,0-20-15,20 20 16,-20-20-16,-20 0 15,1 0-15,-1-19 16,-19 19-16,39 0 16,-20 0-16,0-20 15,20 21-15,-39-1 16,39-20-16,-20 20 15,1-20-15,39 40 16,-40-19 0,40-1-16,-20 0 15,0 0-15,0 0 16,1 0-16,-1 1 15,0-1-15,0 0 16,0 0-16,20 20 16,-20-20-16,20 20 15,-19-20-15,-1 1 16,20-1-16,-20 20 15,-20-20-15,20 0 16,0 20-16,20-20 16,-19 20-16,-1 0 15,20-20-15,0 20 16,0-20-16,-20 20 15,20 0-15,0-19 16,-20 19-16,20-20 16,-20 20-16,20 0 15,-20 0-15,20-20 16,0 0-16,-19 20 15,19 0-15,0 0 16,0-20 0,-20 20-16,20 0 15,-20 0-15,20 0 16,0-20-16,-20 1 15,20 19 1,0 0 0,0-20-16,-20 20 15,20 0 1,0 0-1,0-20 1,0 20 0</inkml:trace>
  <inkml:trace contextRef="#ctx0" brushRef="#br0" timeOffset="168558.3964">8513 5119 0,'0'0'63,"0"0"-48,0 0-15,0 0 16,-20 0 0,0 0-16,20 0 15,-20 0 1,20 0-16,0 20 15,-19-20 1,19 0 0,-20 0-1,0 0 1,20 0-1,-20 0 1,20 0-16,-20 0 16,0 0-16,20 0 15,-19 0 1,19 0-1,-20 0 17,20 0-1,-20 0-31,0 0 15,20 0-15,-20 0 16,20 0 0,-20 0-16,0 0 15,20 0-15,-19 0 16,19 0-16,-20 0 15,20 0 32,-20 0-31,0 0-1,20 0-15,-20 0 16,20 0-16,-20 0 16,1 0-16,19 0 15,-20 0-15,20 0 16,-20 0-1,20 0-15,-20 0 16,0 0 0,20 0-16,-20 0 15,20 0 1,-19 0 31,-1 0-32,20 0-15,-20 0 16,20 0-1,-20 0-15,20 0 16,-20 0 0,0 0-16,20 0 15,0 0-15,-20 0 16,20 0-1,-19 0-15,-1 0 16,20 0 0,-20 0-1,20 0-15,-20 0 16,20 0-16,-20 0 15,0 0 17,20 0-1,0 0-16,-19 0 1,19 0 15,-20 0-15,0 0-1,20 0 1,-20 0-16,20 0 16,-20 0-1,20 0-15,0-20 16,-20 20-16,0 0 15,20 0-15,-19 0 16,19 0-16,-20 0 16,20-19-16,-20 19 15,0 0-15,20 0 16,-40 0-16,40 0 15,-19 0-15,19 0 110</inkml:trace>
  <inkml:trace contextRef="#ctx0" brushRef="#br0" timeOffset="171095.4108">8037 5774 0,'0'0'140,"0"0"-124,0 0 0,-20 0-16,20 0 15,-20 0-15,0 0 16,20 0-1,-20 0 1,20 0 15,-19 0-31,-1 0 16,20 0-1,-20 0-15,0 0 16,0 0-16,0 0 16,20 0-16,-20 0 15,1 0-15,19-20 16,0 20-16,-20 0 78,20 0-63,-20 0 1,20 0-16,-20 0 16,0 0-1,20 0 1,-20 0-16,20 0 15,-19 0 1,-1 0 15,20 0-15,-20 0-1,20 0-15,-20 0 16,20 0-16,-20 0 16,0 0-16,20 0 15,-20 0-15,20 0 16,-19 0-1,-1 0 48,20 0-63,-20 0 15,20 0-15,-20 0 16,0 0-16,0 0 16,20 0-16,-39 0 15,39 0-15,-20 0 16,20 0 171</inkml:trace>
  <inkml:trace contextRef="#ctx0" brushRef="#br0" timeOffset="171455.5548">4762 6072 0,'0'0'31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09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040" y="4415790"/>
            <a:ext cx="5608320" cy="4183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45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45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FBB865B1-F905-4ABF-91B5-5F4D1EED316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306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B98998-1241-4AB5-9589-166866869DD6}" type="slidenum">
              <a:rPr lang="en-US" smtClean="0"/>
              <a:pPr/>
              <a:t>1</a:t>
            </a:fld>
            <a:endParaRPr lang="en-US" dirty="0" smtClean="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C" dirty="0" smtClean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94133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19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9837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CDF843-3E28-412F-9E50-640B7DCDBC92}" type="slidenum">
              <a:rPr lang="en-US" smtClean="0"/>
              <a:pPr/>
              <a:t>2</a:t>
            </a:fld>
            <a:endParaRPr lang="en-US" dirty="0" smtClean="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CA" dirty="0" smtClean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4887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CDF843-3E28-412F-9E50-640B7DCDBC92}" type="slidenum">
              <a:rPr lang="en-US" smtClean="0"/>
              <a:pPr/>
              <a:t>3</a:t>
            </a:fld>
            <a:endParaRPr lang="en-US" dirty="0" smtClean="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CA" dirty="0" smtClean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4950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754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09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249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249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249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249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249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B865B1-F905-4ABF-91B5-5F4D1EED316D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19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48006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43400" y="0"/>
            <a:ext cx="48006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 userDrawn="1"/>
        </p:nvSpPr>
        <p:spPr>
          <a:xfrm>
            <a:off x="0" y="2895600"/>
            <a:ext cx="9144000" cy="107721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3200" dirty="0" smtClean="0">
                <a:solidFill>
                  <a:srgbClr val="006600"/>
                </a:solidFill>
                <a:latin typeface="Arial" pitchFamily="34" charset="0"/>
                <a:cs typeface="Arial" pitchFamily="34" charset="0"/>
              </a:rPr>
              <a:t>Programming with Microsoft </a:t>
            </a:r>
          </a:p>
          <a:p>
            <a:pPr algn="ctr">
              <a:defRPr/>
            </a:pPr>
            <a:r>
              <a:rPr lang="en-US" sz="3200" dirty="0" smtClean="0">
                <a:solidFill>
                  <a:srgbClr val="006600"/>
                </a:solidFill>
                <a:latin typeface="Arial" pitchFamily="34" charset="0"/>
                <a:cs typeface="Arial" pitchFamily="34" charset="0"/>
              </a:rPr>
              <a:t>Visual Basic 2012</a:t>
            </a:r>
            <a:endParaRPr lang="en-US" sz="3200" dirty="0">
              <a:solidFill>
                <a:srgbClr val="006600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6" name="Straight Connector 5"/>
          <p:cNvCxnSpPr/>
          <p:nvPr userDrawn="1"/>
        </p:nvCxnSpPr>
        <p:spPr bwMode="auto">
          <a:xfrm>
            <a:off x="1828800" y="4343400"/>
            <a:ext cx="54864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0"/>
          <p:cNvSpPr>
            <a:spLocks noGrp="1"/>
          </p:cNvSpPr>
          <p:nvPr>
            <p:ph type="body" sz="quarter" idx="10"/>
          </p:nvPr>
        </p:nvSpPr>
        <p:spPr>
          <a:xfrm>
            <a:off x="914400" y="4724400"/>
            <a:ext cx="7315200" cy="1371600"/>
          </a:xfrm>
        </p:spPr>
        <p:txBody>
          <a:bodyPr/>
          <a:lstStyle>
            <a:lvl1pPr algn="ctr">
              <a:buNone/>
              <a:defRPr baseline="0">
                <a:solidFill>
                  <a:srgbClr val="006600"/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24200" y="0"/>
            <a:ext cx="601980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579120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675DAF-D397-4640-B619-AAD1C6166D8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1300" y="381000"/>
            <a:ext cx="2019300" cy="5867400"/>
          </a:xfrm>
          <a:prstGeom prst="round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381000"/>
            <a:ext cx="59055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1C748B-B1CB-4485-96EF-F0611A3BA90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4D0F0140-832E-44CD-9E5D-FB6DDC34DBB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ound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ABAF30-D8D4-4B70-BA29-ECA6AD48930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09600" y="152400"/>
            <a:ext cx="8077200" cy="1143000"/>
          </a:xfrm>
          <a:prstGeom prst="round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ＭＳ Ｐゴシック" charset="-128"/>
                <a:cs typeface="ＭＳ Ｐゴシック" charset="-128"/>
              </a:rPr>
              <a:t>Click to edit Master title style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654BEE2E-FA2D-45B7-8EB0-4379F33B23F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AF507C-4AF1-42F0-9F25-EAD8B15422F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041E2A-FAD1-4495-8CDC-0E1F56F34E5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EB3CE7-4B5E-4A2B-B1E6-6B196555ECF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47800"/>
            <a:ext cx="5111750" cy="46783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397FDE-7845-400E-95D7-0DC9C4076FF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ound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D401D3-BDAC-402E-ADAD-20802A20395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13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91440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524000"/>
            <a:ext cx="80772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33400" y="6324600"/>
            <a:ext cx="5867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dirty="0" smtClean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24600"/>
            <a:ext cx="2057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fld id="{BA59EAC3-7953-42A9-B29C-A17F268DD28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  <p:sldLayoutId id="2147484007" r:id="rId2"/>
    <p:sldLayoutId id="2147484009" r:id="rId3"/>
    <p:sldLayoutId id="2147484010" r:id="rId4"/>
    <p:sldLayoutId id="2147484011" r:id="rId5"/>
    <p:sldLayoutId id="2147484012" r:id="rId6"/>
    <p:sldLayoutId id="2147484013" r:id="rId7"/>
    <p:sldLayoutId id="2147484014" r:id="rId8"/>
    <p:sldLayoutId id="2147484015" r:id="rId9"/>
    <p:sldLayoutId id="2147484016" r:id="rId10"/>
    <p:sldLayoutId id="2147484017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Trebuchet MS" pitchFamily="34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Trebuchet MS" pitchFamily="34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Trebuchet MS" pitchFamily="34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Trebuchet MS" pitchFamily="34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rgbClr val="222222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rgbClr val="222222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rgbClr val="222222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rgbClr val="222222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876800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rgbClr val="006600"/>
                </a:solidFill>
                <a:latin typeface="Trebuchet MS" pitchFamily="34" charset="0"/>
              </a:rPr>
              <a:t>Chapter 3: Using Variables and Constants</a:t>
            </a:r>
            <a:endParaRPr lang="en-US" sz="2800" dirty="0">
              <a:solidFill>
                <a:srgbClr val="006600"/>
              </a:solidFill>
              <a:latin typeface="Trebuchet M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Using Variables to Store Information </a:t>
            </a:r>
            <a:r>
              <a:rPr lang="en-US" sz="1300" dirty="0"/>
              <a:t>(cont.)</a:t>
            </a:r>
            <a:endParaRPr lang="en-US" dirty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Declaring a Variable</a:t>
            </a:r>
          </a:p>
          <a:p>
            <a:r>
              <a:rPr lang="en-US" dirty="0"/>
              <a:t>Declaration </a:t>
            </a:r>
            <a:r>
              <a:rPr lang="en-US" dirty="0" smtClean="0"/>
              <a:t>statement</a:t>
            </a:r>
          </a:p>
          <a:p>
            <a:pPr lvl="1"/>
            <a:r>
              <a:rPr lang="en-US" dirty="0" smtClean="0"/>
              <a:t>Used </a:t>
            </a:r>
            <a:r>
              <a:rPr lang="en-US" dirty="0"/>
              <a:t>to declare (create) a variable and reserve space in memory for it</a:t>
            </a:r>
          </a:p>
          <a:p>
            <a:r>
              <a:rPr lang="en-US" dirty="0" smtClean="0"/>
              <a:t>If </a:t>
            </a:r>
            <a:r>
              <a:rPr lang="en-US" dirty="0"/>
              <a:t>no initial value is given to </a:t>
            </a:r>
            <a:r>
              <a:rPr lang="en-US" dirty="0" smtClean="0"/>
              <a:t>a variable </a:t>
            </a:r>
            <a:r>
              <a:rPr lang="en-US" dirty="0"/>
              <a:t>when declaring it, </a:t>
            </a:r>
            <a:r>
              <a:rPr lang="en-US" dirty="0" smtClean="0"/>
              <a:t>the computer </a:t>
            </a:r>
            <a:r>
              <a:rPr lang="en-US" dirty="0"/>
              <a:t>stores </a:t>
            </a:r>
            <a:r>
              <a:rPr lang="en-US" dirty="0" smtClean="0"/>
              <a:t>a default </a:t>
            </a:r>
            <a:r>
              <a:rPr lang="en-US" dirty="0"/>
              <a:t>value</a:t>
            </a:r>
          </a:p>
          <a:p>
            <a:pPr lvl="1"/>
            <a:r>
              <a:rPr lang="en-US" dirty="0">
                <a:cs typeface="Courier New" pitchFamily="49" charset="0"/>
              </a:rPr>
              <a:t>Numeric variables are set to 0</a:t>
            </a:r>
          </a:p>
          <a:p>
            <a:pPr lvl="1"/>
            <a:r>
              <a:rPr lang="en-US" dirty="0">
                <a:cs typeface="Courier New" pitchFamily="49" charset="0"/>
              </a:rPr>
              <a:t>Boolean variables are set to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False</a:t>
            </a:r>
          </a:p>
          <a:p>
            <a:pPr lvl="1"/>
            <a:r>
              <a:rPr lang="en-US" dirty="0">
                <a:cs typeface="Courier New" pitchFamily="49" charset="0"/>
              </a:rPr>
              <a:t>Object and String variables are set to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Nothing</a:t>
            </a:r>
          </a:p>
          <a:p>
            <a:pPr lvl="1"/>
            <a:r>
              <a:rPr lang="en-US" dirty="0">
                <a:cs typeface="Courier New" pitchFamily="49" charset="0"/>
              </a:rPr>
              <a:t>Date variables are set to 1/1/0001 12:00:00AM</a:t>
            </a:r>
          </a:p>
        </p:txBody>
      </p:sp>
      <p:sp>
        <p:nvSpPr>
          <p:cNvPr id="1638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638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94E861A0-AFE2-48A2-B388-3D4491C4C383}" type="slidenum">
              <a:rPr lang="en-US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40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741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0F00FB46-8547-4AD0-9D77-ACF4C41263C9}" type="slidenum">
              <a:rPr lang="en-US"/>
              <a:pPr/>
              <a:t>11</a:t>
            </a:fld>
            <a:endParaRPr lang="en-US" dirty="0"/>
          </a:p>
        </p:txBody>
      </p:sp>
      <p:sp>
        <p:nvSpPr>
          <p:cNvPr id="1741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Using Variables to Store Information </a:t>
            </a:r>
            <a:r>
              <a:rPr lang="en-US" sz="1300" dirty="0"/>
              <a:t>(cont.)</a:t>
            </a:r>
            <a:endParaRPr lang="en-US" sz="1300" dirty="0" smtClean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371600" y="5362433"/>
            <a:ext cx="5181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3-6 Syntax and examples of a variable declaration statement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976" y="1447800"/>
            <a:ext cx="6458653" cy="3914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Assigning Data to an Existing Variable</a:t>
            </a:r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12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</a:t>
            </a:r>
            <a:r>
              <a:rPr lang="en-US" dirty="0" smtClean="0"/>
              <a:t>statement</a:t>
            </a:r>
          </a:p>
          <a:p>
            <a:pPr lvl="1"/>
            <a:r>
              <a:rPr lang="en-US" dirty="0" smtClean="0"/>
              <a:t>Assigns a value </a:t>
            </a:r>
            <a:r>
              <a:rPr lang="en-US" dirty="0"/>
              <a:t>to </a:t>
            </a:r>
            <a:r>
              <a:rPr lang="en-US" dirty="0" smtClean="0"/>
              <a:t>a variable </a:t>
            </a:r>
            <a:r>
              <a:rPr lang="en-US" dirty="0"/>
              <a:t>at run time</a:t>
            </a:r>
          </a:p>
          <a:p>
            <a:pPr lvl="1"/>
            <a:r>
              <a:rPr lang="en-US" dirty="0"/>
              <a:t>Syntax: </a:t>
            </a:r>
            <a:r>
              <a:rPr lang="en-US" i="1" dirty="0" err="1"/>
              <a:t>variablename</a:t>
            </a:r>
            <a:r>
              <a:rPr lang="en-US" i="1" dirty="0"/>
              <a:t> = expression</a:t>
            </a:r>
          </a:p>
          <a:p>
            <a:pPr lvl="1"/>
            <a:r>
              <a:rPr lang="en-US" dirty="0" smtClean="0"/>
              <a:t>An expression </a:t>
            </a:r>
            <a:r>
              <a:rPr lang="en-US" dirty="0"/>
              <a:t>may include literal constants, object properties, variables, keywords, </a:t>
            </a:r>
            <a:r>
              <a:rPr lang="en-US" dirty="0" smtClean="0"/>
              <a:t>and arithmetic </a:t>
            </a:r>
            <a:r>
              <a:rPr lang="en-US" dirty="0"/>
              <a:t>operators</a:t>
            </a:r>
          </a:p>
          <a:p>
            <a:r>
              <a:rPr lang="en-US" b="1" dirty="0"/>
              <a:t>Literal constant</a:t>
            </a:r>
            <a:endParaRPr lang="en-US" dirty="0"/>
          </a:p>
          <a:p>
            <a:pPr lvl="1"/>
            <a:r>
              <a:rPr lang="en-US" dirty="0" smtClean="0"/>
              <a:t>A data </a:t>
            </a:r>
            <a:r>
              <a:rPr lang="en-US" dirty="0"/>
              <a:t>item whose value does not </a:t>
            </a:r>
            <a:r>
              <a:rPr lang="en-US" dirty="0" smtClean="0"/>
              <a:t>change while the application is running</a:t>
            </a:r>
            <a:endParaRPr lang="en-US" dirty="0"/>
          </a:p>
          <a:p>
            <a:pPr lvl="1"/>
            <a:r>
              <a:rPr lang="en-US" dirty="0"/>
              <a:t>Example: The string “Mary” </a:t>
            </a:r>
          </a:p>
          <a:p>
            <a:r>
              <a:rPr lang="en-US" b="1" dirty="0"/>
              <a:t>Literal type character</a:t>
            </a:r>
            <a:endParaRPr lang="en-US" dirty="0"/>
          </a:p>
          <a:p>
            <a:pPr lvl="1"/>
            <a:r>
              <a:rPr lang="en-US" dirty="0"/>
              <a:t>Forces </a:t>
            </a:r>
            <a:r>
              <a:rPr lang="en-US" dirty="0" smtClean="0"/>
              <a:t>a literal </a:t>
            </a:r>
            <a:r>
              <a:rPr lang="en-US" dirty="0"/>
              <a:t>constant to change </a:t>
            </a:r>
            <a:r>
              <a:rPr lang="en-US" dirty="0" smtClean="0"/>
              <a:t>its data </a:t>
            </a:r>
            <a:r>
              <a:rPr lang="en-US" dirty="0"/>
              <a:t>type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Assigning Data to an Existing </a:t>
            </a:r>
            <a:r>
              <a:rPr lang="en-US" dirty="0" smtClean="0"/>
              <a:t>Variable </a:t>
            </a:r>
            <a:r>
              <a:rPr lang="en-US" sz="1100" dirty="0" smtClean="0"/>
              <a:t>(cont</a:t>
            </a:r>
            <a:r>
              <a:rPr lang="en-US" sz="1100" dirty="0"/>
              <a:t>.)</a:t>
            </a:r>
            <a:endParaRPr lang="en-US" dirty="0" smtClean="0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820672" y="5925831"/>
            <a:ext cx="5342127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3-7 Syntax and examples of assigning a value to a variable during run time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675" y="1338263"/>
            <a:ext cx="5199063" cy="4529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9775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Assigning Data to an Existing Variable </a:t>
            </a:r>
            <a:r>
              <a:rPr lang="en-US" sz="1100" dirty="0"/>
              <a:t>(cont.)</a:t>
            </a:r>
            <a:endParaRPr lang="en-US" dirty="0" smtClean="0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14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0" y="1524000"/>
            <a:ext cx="8229600" cy="47244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The </a:t>
            </a:r>
            <a:r>
              <a:rPr lang="en-US" b="1" dirty="0" err="1" smtClean="0"/>
              <a:t>TryParse</a:t>
            </a:r>
            <a:r>
              <a:rPr lang="en-US" b="1" dirty="0" smtClean="0"/>
              <a:t> Method</a:t>
            </a:r>
            <a:endParaRPr lang="en-US" dirty="0" smtClean="0"/>
          </a:p>
          <a:p>
            <a:r>
              <a:rPr lang="en-US" dirty="0" smtClean="0"/>
              <a:t>Converts a string </a:t>
            </a:r>
            <a:r>
              <a:rPr lang="en-US" dirty="0"/>
              <a:t>to </a:t>
            </a:r>
            <a:r>
              <a:rPr lang="en-US" dirty="0" smtClean="0"/>
              <a:t>a number</a:t>
            </a:r>
            <a:endParaRPr lang="en-US" dirty="0"/>
          </a:p>
          <a:p>
            <a:r>
              <a:rPr lang="en-US" dirty="0" smtClean="0"/>
              <a:t>Is </a:t>
            </a:r>
            <a:r>
              <a:rPr lang="en-US" dirty="0"/>
              <a:t>preferred over Val</a:t>
            </a:r>
          </a:p>
          <a:p>
            <a:pPr lvl="1"/>
            <a:r>
              <a:rPr lang="en-US" dirty="0"/>
              <a:t>Allows </a:t>
            </a:r>
            <a:r>
              <a:rPr lang="en-US" dirty="0" smtClean="0"/>
              <a:t>the programmer </a:t>
            </a:r>
            <a:r>
              <a:rPr lang="en-US" dirty="0"/>
              <a:t>to specify </a:t>
            </a:r>
            <a:r>
              <a:rPr lang="en-US" dirty="0" smtClean="0"/>
              <a:t>the data </a:t>
            </a:r>
            <a:r>
              <a:rPr lang="en-US" dirty="0"/>
              <a:t>type</a:t>
            </a:r>
          </a:p>
          <a:p>
            <a:pPr lvl="1"/>
            <a:r>
              <a:rPr lang="en-US" dirty="0"/>
              <a:t>Val only returns a </a:t>
            </a:r>
            <a:r>
              <a:rPr lang="en-US" dirty="0" smtClean="0"/>
              <a:t>Double number</a:t>
            </a:r>
            <a:endParaRPr lang="en-US" dirty="0"/>
          </a:p>
          <a:p>
            <a:r>
              <a:rPr lang="en-US" dirty="0" smtClean="0"/>
              <a:t>Arguments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i="1" dirty="0" err="1" smtClean="0"/>
              <a:t>dataType</a:t>
            </a:r>
            <a:r>
              <a:rPr lang="en-US" i="1" dirty="0" smtClean="0"/>
              <a:t>:</a:t>
            </a:r>
            <a:r>
              <a:rPr lang="en-US" dirty="0" smtClean="0"/>
              <a:t> 	A numeric </a:t>
            </a:r>
            <a:r>
              <a:rPr lang="en-US" dirty="0"/>
              <a:t>data type, such as Integer</a:t>
            </a:r>
          </a:p>
          <a:p>
            <a:pPr lvl="1"/>
            <a:r>
              <a:rPr lang="en-US" i="1" dirty="0" smtClean="0"/>
              <a:t>String:</a:t>
            </a:r>
            <a:r>
              <a:rPr lang="en-US" dirty="0" smtClean="0"/>
              <a:t>  		A string </a:t>
            </a:r>
            <a:r>
              <a:rPr lang="en-US" dirty="0"/>
              <a:t>to be converted</a:t>
            </a:r>
          </a:p>
          <a:p>
            <a:pPr lvl="1"/>
            <a:r>
              <a:rPr lang="en-US" i="1" dirty="0" smtClean="0"/>
              <a:t>Variable:</a:t>
            </a:r>
            <a:r>
              <a:rPr lang="en-US" dirty="0" smtClean="0"/>
              <a:t>  	A variable </a:t>
            </a:r>
            <a:r>
              <a:rPr lang="en-US" dirty="0"/>
              <a:t>that receives the numeric value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62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Assigning Data to an Existing Variable </a:t>
            </a:r>
            <a:r>
              <a:rPr lang="en-US" sz="1100" dirty="0"/>
              <a:t>(cont.)</a:t>
            </a:r>
            <a:endParaRPr lang="en-US" dirty="0" smtClean="0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15</a:t>
            </a:fld>
            <a:endParaRPr lang="en-US" dirty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143001" y="5791200"/>
            <a:ext cx="611297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3-9 Basic syntax and examples of the </a:t>
            </a:r>
            <a:r>
              <a:rPr lang="en-US" sz="1000" dirty="0" err="1" smtClean="0">
                <a:solidFill>
                  <a:schemeClr val="tx1"/>
                </a:solidFill>
                <a:latin typeface="Arial" charset="0"/>
                <a:cs typeface="Arial" charset="0"/>
              </a:rPr>
              <a:t>TryParse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 method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477" y="1676400"/>
            <a:ext cx="6756523" cy="4039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7623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Assigning Data to an Existing Variable </a:t>
            </a:r>
            <a:r>
              <a:rPr lang="en-US" sz="1100" dirty="0"/>
              <a:t>(cont.)</a:t>
            </a:r>
            <a:endParaRPr lang="en-US" dirty="0" smtClean="0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16</a:t>
            </a:fld>
            <a:endParaRPr lang="en-US" dirty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143001" y="5791200"/>
            <a:ext cx="611297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3-10 Results of the </a:t>
            </a:r>
            <a:r>
              <a:rPr lang="en-US" sz="1000" dirty="0" err="1">
                <a:solidFill>
                  <a:schemeClr val="tx1"/>
                </a:solidFill>
                <a:latin typeface="Arial" charset="0"/>
                <a:cs typeface="Arial" charset="0"/>
              </a:rPr>
              <a:t>T</a:t>
            </a:r>
            <a:r>
              <a:rPr lang="en-US" sz="1000" dirty="0" err="1" smtClean="0">
                <a:solidFill>
                  <a:schemeClr val="tx1"/>
                </a:solidFill>
                <a:latin typeface="Arial" charset="0"/>
                <a:cs typeface="Arial" charset="0"/>
              </a:rPr>
              <a:t>ryParse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 method for the Double, Decimal and Integer data types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251741"/>
            <a:ext cx="6705600" cy="4548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266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Assigning Data to an Existing Variable </a:t>
            </a:r>
            <a:r>
              <a:rPr lang="en-US" sz="1100" dirty="0"/>
              <a:t>(cont.)</a:t>
            </a:r>
            <a:endParaRPr lang="en-US" dirty="0" smtClean="0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17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The Convert Class</a:t>
            </a:r>
          </a:p>
          <a:p>
            <a:r>
              <a:rPr lang="en-US" dirty="0" smtClean="0"/>
              <a:t>Can </a:t>
            </a:r>
            <a:r>
              <a:rPr lang="en-US" dirty="0"/>
              <a:t>be used to convert a number from one type to another</a:t>
            </a:r>
          </a:p>
          <a:p>
            <a:r>
              <a:rPr lang="en-US" dirty="0" smtClean="0"/>
              <a:t>Methods include </a:t>
            </a:r>
            <a:r>
              <a:rPr lang="en-US" dirty="0" err="1" smtClean="0"/>
              <a:t>ToDecimal</a:t>
            </a:r>
            <a:r>
              <a:rPr lang="en-US" dirty="0" smtClean="0"/>
              <a:t>, </a:t>
            </a:r>
            <a:r>
              <a:rPr lang="en-US" dirty="0" err="1" smtClean="0"/>
              <a:t>ToDouble</a:t>
            </a:r>
            <a:r>
              <a:rPr lang="en-US" dirty="0" smtClean="0"/>
              <a:t>, ToInt32,  and </a:t>
            </a:r>
            <a:r>
              <a:rPr lang="en-US" dirty="0" err="1" smtClean="0"/>
              <a:t>ToString</a:t>
            </a:r>
            <a:endParaRPr lang="en-US" dirty="0"/>
          </a:p>
          <a:p>
            <a:r>
              <a:rPr lang="en-US" dirty="0" err="1" smtClean="0"/>
              <a:t>TryParse</a:t>
            </a:r>
            <a:r>
              <a:rPr lang="en-US" dirty="0" smtClean="0"/>
              <a:t> </a:t>
            </a:r>
            <a:r>
              <a:rPr lang="en-US" dirty="0"/>
              <a:t>is recommended for converting strings to numeric data types</a:t>
            </a:r>
          </a:p>
          <a:p>
            <a:pPr lvl="1"/>
            <a:r>
              <a:rPr lang="en-US" dirty="0"/>
              <a:t>Will not produce an error if </a:t>
            </a:r>
            <a:r>
              <a:rPr lang="en-US" dirty="0" smtClean="0"/>
              <a:t>the conversion </a:t>
            </a:r>
            <a:r>
              <a:rPr lang="en-US" dirty="0"/>
              <a:t>fails</a:t>
            </a:r>
          </a:p>
        </p:txBody>
      </p:sp>
    </p:spTree>
    <p:extLst>
      <p:ext uri="{BB962C8B-B14F-4D97-AF65-F5344CB8AC3E}">
        <p14:creationId xmlns:p14="http://schemas.microsoft.com/office/powerpoint/2010/main" val="222965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Assigning Data to an Existing Variable </a:t>
            </a:r>
            <a:r>
              <a:rPr lang="en-US" sz="1100" dirty="0"/>
              <a:t>(cont.)</a:t>
            </a:r>
            <a:endParaRPr lang="en-US" dirty="0" smtClean="0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18</a:t>
            </a:fld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62000" y="5373269"/>
            <a:ext cx="611297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3-11 Syntax and examples of the Convert class methods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4000"/>
            <a:ext cx="7498403" cy="372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850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Programming with Microsoft Visual Basic 2012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0F0140-832E-44CD-9E5D-FB6DDC34DBB1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You Do It 1 on Page 124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00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 fontScale="90000"/>
          </a:bodyPr>
          <a:lstStyle/>
          <a:p>
            <a:r>
              <a:rPr lang="en-US" dirty="0" smtClean="0"/>
              <a:t>Previewing the Modified Play It Again Movies Application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Play It Again Movies application</a:t>
            </a:r>
            <a:endParaRPr lang="en-US" dirty="0"/>
          </a:p>
          <a:p>
            <a:pPr lvl="1"/>
            <a:r>
              <a:rPr lang="en-US" dirty="0" smtClean="0"/>
              <a:t>New screen for salesclerk’s name</a:t>
            </a:r>
            <a:endParaRPr lang="en-US" dirty="0"/>
          </a:p>
          <a:p>
            <a:pPr lvl="1"/>
            <a:r>
              <a:rPr lang="en-US" dirty="0" smtClean="0"/>
              <a:t>Sales tax added to order</a:t>
            </a:r>
            <a:endParaRPr lang="en-US" dirty="0"/>
          </a:p>
        </p:txBody>
      </p:sp>
      <p:sp>
        <p:nvSpPr>
          <p:cNvPr id="14340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434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51561F60-B602-41A9-8A78-26011ED5CF1E}" type="slidenum">
              <a:rPr lang="en-US"/>
              <a:pPr/>
              <a:t>2</a:t>
            </a:fld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486400" y="6078379"/>
            <a:ext cx="300511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3-2 Completed sales receipt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25522" y="4465455"/>
            <a:ext cx="300511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3-1 Name Entry dialog box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02" y="3169187"/>
            <a:ext cx="2877330" cy="1244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14" y="3048001"/>
            <a:ext cx="4670460" cy="2799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The Scope and Lifetime of a Variable</a:t>
            </a:r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20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1371600"/>
            <a:ext cx="8382000" cy="4724400"/>
          </a:xfrm>
        </p:spPr>
        <p:txBody>
          <a:bodyPr/>
          <a:lstStyle/>
          <a:p>
            <a:r>
              <a:rPr lang="en-US" b="1" dirty="0" smtClean="0"/>
              <a:t>Scope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Indicates </a:t>
            </a:r>
            <a:r>
              <a:rPr lang="en-US" dirty="0"/>
              <a:t>where </a:t>
            </a:r>
            <a:r>
              <a:rPr lang="en-US" dirty="0" smtClean="0"/>
              <a:t>a variable </a:t>
            </a:r>
            <a:r>
              <a:rPr lang="en-US" dirty="0"/>
              <a:t>can be used</a:t>
            </a:r>
          </a:p>
          <a:p>
            <a:r>
              <a:rPr lang="en-US" b="1" dirty="0" smtClean="0"/>
              <a:t>Lifetime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How </a:t>
            </a:r>
            <a:r>
              <a:rPr lang="en-US" dirty="0"/>
              <a:t>long </a:t>
            </a:r>
            <a:r>
              <a:rPr lang="en-US" dirty="0" smtClean="0"/>
              <a:t>a variable </a:t>
            </a:r>
            <a:r>
              <a:rPr lang="en-US" dirty="0"/>
              <a:t>remains in memory </a:t>
            </a:r>
          </a:p>
          <a:p>
            <a:r>
              <a:rPr lang="en-US" dirty="0"/>
              <a:t>Scope and lifetime are determined by where </a:t>
            </a:r>
            <a:r>
              <a:rPr lang="en-US" dirty="0" smtClean="0"/>
              <a:t>a variable </a:t>
            </a:r>
            <a:r>
              <a:rPr lang="en-US" dirty="0"/>
              <a:t>is </a:t>
            </a:r>
            <a:r>
              <a:rPr lang="en-US" dirty="0" smtClean="0"/>
              <a:t>declared: either the General Declarations section or the </a:t>
            </a:r>
            <a:r>
              <a:rPr lang="en-US" b="1" dirty="0" smtClean="0"/>
              <a:t>form’s Declaration section</a:t>
            </a:r>
            <a:endParaRPr lang="en-US" b="1" dirty="0"/>
          </a:p>
          <a:p>
            <a:r>
              <a:rPr lang="en-US" dirty="0"/>
              <a:t>Three types of </a:t>
            </a:r>
            <a:r>
              <a:rPr lang="en-US" dirty="0" smtClean="0"/>
              <a:t>scope:</a:t>
            </a:r>
            <a:endParaRPr lang="en-US" dirty="0"/>
          </a:p>
          <a:p>
            <a:pPr lvl="1"/>
            <a:r>
              <a:rPr lang="en-US" dirty="0"/>
              <a:t>Class: </a:t>
            </a:r>
            <a:r>
              <a:rPr lang="en-US" dirty="0" smtClean="0"/>
              <a:t>The variable </a:t>
            </a:r>
            <a:r>
              <a:rPr lang="en-US" dirty="0"/>
              <a:t>can be used by all procedures in a form </a:t>
            </a:r>
          </a:p>
          <a:p>
            <a:pPr lvl="1"/>
            <a:r>
              <a:rPr lang="en-US" dirty="0"/>
              <a:t>Procedure: </a:t>
            </a:r>
            <a:r>
              <a:rPr lang="en-US" dirty="0" smtClean="0"/>
              <a:t>The variable </a:t>
            </a:r>
            <a:r>
              <a:rPr lang="en-US" dirty="0"/>
              <a:t>can be used within </a:t>
            </a:r>
            <a:r>
              <a:rPr lang="en-US" dirty="0" smtClean="0"/>
              <a:t>a procedure</a:t>
            </a:r>
            <a:endParaRPr lang="en-US" dirty="0"/>
          </a:p>
          <a:p>
            <a:pPr lvl="1"/>
            <a:r>
              <a:rPr lang="en-US" dirty="0"/>
              <a:t>Block: </a:t>
            </a:r>
            <a:r>
              <a:rPr lang="en-US" dirty="0" smtClean="0"/>
              <a:t>The variable </a:t>
            </a:r>
            <a:r>
              <a:rPr lang="en-US" dirty="0"/>
              <a:t>can be used within </a:t>
            </a:r>
            <a:r>
              <a:rPr lang="en-US" dirty="0" smtClean="0"/>
              <a:t>a specific </a:t>
            </a:r>
            <a:r>
              <a:rPr lang="en-US" dirty="0"/>
              <a:t>code block</a:t>
            </a:r>
          </a:p>
        </p:txBody>
      </p:sp>
    </p:spTree>
    <p:extLst>
      <p:ext uri="{BB962C8B-B14F-4D97-AF65-F5344CB8AC3E}">
        <p14:creationId xmlns:p14="http://schemas.microsoft.com/office/powerpoint/2010/main" val="236934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The Scope and Lifetime of a Variable </a:t>
            </a:r>
            <a:r>
              <a:rPr lang="en-US" sz="1300" dirty="0" smtClean="0"/>
              <a:t>(cont.)</a:t>
            </a:r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21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Variables with </a:t>
            </a:r>
            <a:r>
              <a:rPr lang="en-US" b="1" dirty="0" smtClean="0"/>
              <a:t>Procedure Scope</a:t>
            </a:r>
            <a:endParaRPr lang="en-US" b="1" dirty="0"/>
          </a:p>
          <a:p>
            <a:pPr lvl="1"/>
            <a:r>
              <a:rPr lang="en-US" dirty="0"/>
              <a:t>Can be used only by that procedure</a:t>
            </a:r>
          </a:p>
          <a:p>
            <a:pPr lvl="1"/>
            <a:r>
              <a:rPr lang="en-US" dirty="0"/>
              <a:t>Declared at </a:t>
            </a:r>
            <a:r>
              <a:rPr lang="en-US" dirty="0" smtClean="0"/>
              <a:t>the beginning </a:t>
            </a:r>
            <a:r>
              <a:rPr lang="en-US" dirty="0"/>
              <a:t>of </a:t>
            </a:r>
            <a:r>
              <a:rPr lang="en-US" dirty="0" smtClean="0"/>
              <a:t>the procedure</a:t>
            </a:r>
            <a:endParaRPr lang="en-US" dirty="0"/>
          </a:p>
          <a:p>
            <a:pPr lvl="1"/>
            <a:r>
              <a:rPr lang="en-US" dirty="0"/>
              <a:t>Removed from memory when </a:t>
            </a:r>
            <a:r>
              <a:rPr lang="en-US" dirty="0" smtClean="0"/>
              <a:t>the procedure </a:t>
            </a:r>
            <a:r>
              <a:rPr lang="en-US" dirty="0"/>
              <a:t>ends</a:t>
            </a:r>
          </a:p>
          <a:p>
            <a:pPr lvl="1"/>
            <a:r>
              <a:rPr lang="en-US" dirty="0"/>
              <a:t>Declared using </a:t>
            </a:r>
            <a:r>
              <a:rPr lang="en-US" dirty="0" smtClean="0"/>
              <a:t> the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Dim</a:t>
            </a:r>
            <a:r>
              <a:rPr lang="en-US" dirty="0" smtClean="0"/>
              <a:t> </a:t>
            </a:r>
            <a:r>
              <a:rPr lang="en-US" dirty="0"/>
              <a:t>keyword</a:t>
            </a:r>
          </a:p>
          <a:p>
            <a:r>
              <a:rPr lang="en-US" dirty="0"/>
              <a:t>Most variables used in this course will be </a:t>
            </a:r>
            <a:r>
              <a:rPr lang="en-US" b="1" dirty="0"/>
              <a:t>procedure-level </a:t>
            </a:r>
            <a:r>
              <a:rPr lang="en-US" b="1" dirty="0" smtClean="0"/>
              <a:t>variables</a:t>
            </a:r>
            <a:endParaRPr lang="en-US" b="1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4191000" y="6078379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3-12 User Interface for the Discount Calculator application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4188338"/>
            <a:ext cx="3657600" cy="1890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7490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The Scope and Lifetime of a Variable </a:t>
            </a:r>
            <a:r>
              <a:rPr lang="en-US" sz="1300" dirty="0" smtClean="0"/>
              <a:t>(cont.)</a:t>
            </a:r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22</a:t>
            </a:fld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2713203" y="5029200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3-13 Click event procedures using procedure-level variables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72" y="1440736"/>
            <a:ext cx="4492920" cy="3207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991" y="1440736"/>
            <a:ext cx="4472809" cy="3259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887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Page 126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Programming with Microsoft Visual Basic 2012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0F0140-832E-44CD-9E5D-FB6DDC34DBB1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Interface on page 125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881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The Scope and Lifetime of a Variable </a:t>
            </a:r>
            <a:r>
              <a:rPr lang="en-US" sz="1300" dirty="0" smtClean="0"/>
              <a:t>(cont.)</a:t>
            </a:r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24</a:t>
            </a:fld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2730262" y="5791200"/>
            <a:ext cx="4432537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3-14 Code Editor window for the Discount Calculator application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524000"/>
            <a:ext cx="6683720" cy="4170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8093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The Scope and Lifetime of a Variable </a:t>
            </a:r>
            <a:r>
              <a:rPr lang="en-US" sz="1300" dirty="0" smtClean="0"/>
              <a:t>(cont.)</a:t>
            </a:r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25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Variables with </a:t>
            </a:r>
            <a:r>
              <a:rPr lang="en-US" b="1" dirty="0" smtClean="0"/>
              <a:t>Class Scope</a:t>
            </a:r>
            <a:endParaRPr lang="en-US" b="1" dirty="0"/>
          </a:p>
          <a:p>
            <a:pPr lvl="1"/>
            <a:r>
              <a:rPr lang="en-US" dirty="0" smtClean="0"/>
              <a:t>Can </a:t>
            </a:r>
            <a:r>
              <a:rPr lang="en-US" dirty="0"/>
              <a:t>be used by all procedures in </a:t>
            </a:r>
            <a:r>
              <a:rPr lang="en-US" dirty="0" smtClean="0"/>
              <a:t>the </a:t>
            </a:r>
            <a:r>
              <a:rPr lang="en-US" dirty="0"/>
              <a:t>form</a:t>
            </a:r>
          </a:p>
          <a:p>
            <a:pPr lvl="1"/>
            <a:r>
              <a:rPr lang="en-US" dirty="0"/>
              <a:t>Declared in </a:t>
            </a:r>
            <a:r>
              <a:rPr lang="en-US" dirty="0" smtClean="0"/>
              <a:t>the form’s </a:t>
            </a:r>
            <a:r>
              <a:rPr lang="en-US" dirty="0"/>
              <a:t>Declarations section</a:t>
            </a:r>
          </a:p>
          <a:p>
            <a:pPr lvl="1"/>
            <a:r>
              <a:rPr lang="en-US" dirty="0" smtClean="0"/>
              <a:t>Will remain </a:t>
            </a:r>
            <a:r>
              <a:rPr lang="en-US" dirty="0"/>
              <a:t>in memory until </a:t>
            </a:r>
            <a:r>
              <a:rPr lang="en-US" dirty="0" smtClean="0"/>
              <a:t>the application </a:t>
            </a:r>
            <a:r>
              <a:rPr lang="en-US" dirty="0"/>
              <a:t>ends</a:t>
            </a:r>
          </a:p>
          <a:p>
            <a:pPr lvl="1"/>
            <a:r>
              <a:rPr lang="en-US" dirty="0"/>
              <a:t>Declared </a:t>
            </a:r>
            <a:r>
              <a:rPr lang="en-US" dirty="0" smtClean="0"/>
              <a:t>using the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Private</a:t>
            </a:r>
            <a:r>
              <a:rPr lang="en-US" dirty="0"/>
              <a:t> </a:t>
            </a:r>
            <a:r>
              <a:rPr lang="en-US" dirty="0" smtClean="0"/>
              <a:t>keyword</a:t>
            </a:r>
            <a:endParaRPr lang="en-US" b="1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4038600" y="5891874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3-16 User Interface for the Total Scores application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0999" y="3962400"/>
            <a:ext cx="4758355" cy="1804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552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The Scope and Lifetime of a Variable </a:t>
            </a:r>
            <a:r>
              <a:rPr lang="en-US" sz="1300" dirty="0" smtClean="0"/>
              <a:t>(cont.)</a:t>
            </a:r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26</a:t>
            </a:fld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1371600" y="5891873"/>
            <a:ext cx="5105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3-17 Total Scores application code using a class-level variable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371600"/>
            <a:ext cx="6035093" cy="440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899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Enter code on page 129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Programming with Microsoft Visual Basic 2012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0F0140-832E-44CD-9E5D-FB6DDC34DBB1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Interface on page 128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1990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Static Variables</a:t>
            </a:r>
            <a:endParaRPr lang="en-US" sz="1300" dirty="0" smtClean="0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28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Static variable</a:t>
            </a:r>
            <a:endParaRPr lang="en-US" dirty="0"/>
          </a:p>
          <a:p>
            <a:pPr lvl="1"/>
            <a:r>
              <a:rPr lang="en-US" dirty="0" smtClean="0"/>
              <a:t>A procedure-level </a:t>
            </a:r>
            <a:r>
              <a:rPr lang="en-US" dirty="0"/>
              <a:t>variable with </a:t>
            </a:r>
            <a:r>
              <a:rPr lang="en-US" dirty="0" smtClean="0"/>
              <a:t>an extended </a:t>
            </a:r>
            <a:r>
              <a:rPr lang="en-US" dirty="0"/>
              <a:t>lifetime</a:t>
            </a:r>
          </a:p>
          <a:p>
            <a:pPr lvl="2"/>
            <a:r>
              <a:rPr lang="en-US" dirty="0"/>
              <a:t>Remains in memory between procedure calls</a:t>
            </a:r>
          </a:p>
          <a:p>
            <a:pPr lvl="2"/>
            <a:r>
              <a:rPr lang="en-US" dirty="0"/>
              <a:t>Retains its value even when the procedure ends</a:t>
            </a:r>
          </a:p>
          <a:p>
            <a:pPr lvl="1"/>
            <a:r>
              <a:rPr lang="en-US" dirty="0"/>
              <a:t>Static</a:t>
            </a:r>
            <a:r>
              <a:rPr lang="en-US" b="1" dirty="0"/>
              <a:t> </a:t>
            </a:r>
            <a:r>
              <a:rPr lang="en-US" dirty="0" smtClean="0"/>
              <a:t>keyword</a:t>
            </a:r>
          </a:p>
          <a:p>
            <a:pPr lvl="2"/>
            <a:r>
              <a:rPr lang="en-US" dirty="0" smtClean="0"/>
              <a:t>Used </a:t>
            </a:r>
            <a:r>
              <a:rPr lang="en-US" dirty="0"/>
              <a:t>to declare </a:t>
            </a:r>
            <a:r>
              <a:rPr lang="en-US" dirty="0" smtClean="0"/>
              <a:t>a static </a:t>
            </a:r>
            <a:r>
              <a:rPr lang="en-US" dirty="0"/>
              <a:t>variable</a:t>
            </a:r>
          </a:p>
          <a:p>
            <a:pPr lvl="1"/>
            <a:r>
              <a:rPr lang="en-US" dirty="0"/>
              <a:t>Static variables act like class-level variables but have narrower scope </a:t>
            </a:r>
          </a:p>
          <a:p>
            <a:pPr lvl="2"/>
            <a:r>
              <a:rPr lang="en-US" dirty="0" smtClean="0"/>
              <a:t>They can </a:t>
            </a:r>
            <a:r>
              <a:rPr lang="en-US" dirty="0"/>
              <a:t>only be used </a:t>
            </a:r>
            <a:r>
              <a:rPr lang="en-US" dirty="0" smtClean="0"/>
              <a:t>by the procedure in which they are declared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1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Static </a:t>
            </a:r>
            <a:r>
              <a:rPr lang="en-US" dirty="0" smtClean="0"/>
              <a:t>Variables </a:t>
            </a:r>
            <a:r>
              <a:rPr lang="en-US" sz="1300" dirty="0" smtClean="0"/>
              <a:t>(cont.)</a:t>
            </a:r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29</a:t>
            </a:fld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1371600" y="5891873"/>
            <a:ext cx="5105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3-19 Total Scores application’s code using a static variable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600200"/>
            <a:ext cx="6357629" cy="4181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9283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Lesson A Objectives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371600"/>
            <a:ext cx="8077200" cy="47244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After </a:t>
            </a:r>
            <a:r>
              <a:rPr lang="en-US" dirty="0"/>
              <a:t>studying Lesson A, you should be able to:</a:t>
            </a:r>
          </a:p>
          <a:p>
            <a:r>
              <a:rPr lang="en-US" dirty="0" smtClean="0"/>
              <a:t>Declare </a:t>
            </a:r>
            <a:r>
              <a:rPr lang="en-US" dirty="0"/>
              <a:t>variables and named constants</a:t>
            </a:r>
          </a:p>
          <a:p>
            <a:r>
              <a:rPr lang="en-US" dirty="0" smtClean="0"/>
              <a:t>Assign </a:t>
            </a:r>
            <a:r>
              <a:rPr lang="en-US" dirty="0"/>
              <a:t>data to an existing variable</a:t>
            </a:r>
          </a:p>
          <a:p>
            <a:r>
              <a:rPr lang="en-US" dirty="0" smtClean="0"/>
              <a:t>Convert </a:t>
            </a:r>
            <a:r>
              <a:rPr lang="en-US" dirty="0"/>
              <a:t>string data to a numeric data type using the </a:t>
            </a:r>
            <a:r>
              <a:rPr lang="en-US" dirty="0" err="1"/>
              <a:t>TryParse</a:t>
            </a:r>
            <a:r>
              <a:rPr lang="en-US" dirty="0"/>
              <a:t> method</a:t>
            </a:r>
          </a:p>
          <a:p>
            <a:r>
              <a:rPr lang="en-US" dirty="0" smtClean="0"/>
              <a:t>Convert </a:t>
            </a:r>
            <a:r>
              <a:rPr lang="en-US" dirty="0"/>
              <a:t>numeric data to a different data type using the Convert class methods</a:t>
            </a:r>
          </a:p>
          <a:p>
            <a:r>
              <a:rPr lang="en-US" dirty="0" smtClean="0"/>
              <a:t>Explain </a:t>
            </a:r>
            <a:r>
              <a:rPr lang="en-US" dirty="0"/>
              <a:t>the scope and lifetime of variables and named constants</a:t>
            </a:r>
          </a:p>
          <a:p>
            <a:r>
              <a:rPr lang="en-US" dirty="0" smtClean="0"/>
              <a:t>Explain </a:t>
            </a:r>
            <a:r>
              <a:rPr lang="en-US" dirty="0"/>
              <a:t>the purpose of Option Explicit, Option Infer, and </a:t>
            </a:r>
            <a:r>
              <a:rPr lang="en-US" dirty="0" smtClean="0"/>
              <a:t>Option Strict</a:t>
            </a:r>
          </a:p>
        </p:txBody>
      </p:sp>
      <p:sp>
        <p:nvSpPr>
          <p:cNvPr id="14340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434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51561F60-B602-41A9-8A78-26011ED5CF1E}" type="slidenum">
              <a:rPr lang="en-US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85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Change previous code to include a Static Variable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Programming with Microsoft Visual Basic 2012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0F0140-832E-44CD-9E5D-FB6DDC34DBB1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6936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Programming with Microsoft Visual Basic 2012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0F0140-832E-44CD-9E5D-FB6DDC34DBB1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You Do it 2 on page 132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2689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Named Constants</a:t>
            </a:r>
            <a:endParaRPr lang="en-US" sz="1300" dirty="0" smtClean="0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32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Named constant</a:t>
            </a:r>
          </a:p>
          <a:p>
            <a:pPr lvl="1"/>
            <a:r>
              <a:rPr lang="en-US" dirty="0" smtClean="0"/>
              <a:t>A memory </a:t>
            </a:r>
            <a:r>
              <a:rPr lang="en-US" dirty="0"/>
              <a:t>location inside </a:t>
            </a:r>
            <a:r>
              <a:rPr lang="en-US" dirty="0" smtClean="0"/>
              <a:t>the computer </a:t>
            </a:r>
            <a:r>
              <a:rPr lang="en-US" dirty="0"/>
              <a:t>whose contents cannot be changed at run time </a:t>
            </a:r>
          </a:p>
          <a:p>
            <a:r>
              <a:rPr lang="en-US" b="1" dirty="0"/>
              <a:t>Const </a:t>
            </a:r>
            <a:r>
              <a:rPr lang="en-US" b="1" dirty="0" smtClean="0"/>
              <a:t>statement</a:t>
            </a:r>
            <a:endParaRPr lang="en-US" dirty="0" smtClean="0"/>
          </a:p>
          <a:p>
            <a:pPr lvl="1"/>
            <a:r>
              <a:rPr lang="en-US" dirty="0" smtClean="0"/>
              <a:t>Creates </a:t>
            </a:r>
            <a:r>
              <a:rPr lang="en-US" dirty="0"/>
              <a:t>named constant</a:t>
            </a:r>
          </a:p>
          <a:p>
            <a:pPr lvl="1"/>
            <a:r>
              <a:rPr lang="en-US" dirty="0"/>
              <a:t>Stores value of </a:t>
            </a:r>
            <a:r>
              <a:rPr lang="en-US" i="1" dirty="0"/>
              <a:t>expression</a:t>
            </a:r>
            <a:r>
              <a:rPr lang="en-US" dirty="0"/>
              <a:t> in </a:t>
            </a:r>
            <a:r>
              <a:rPr lang="en-US" dirty="0" smtClean="0"/>
              <a:t>a named </a:t>
            </a:r>
            <a:r>
              <a:rPr lang="en-US" dirty="0"/>
              <a:t>constant</a:t>
            </a:r>
          </a:p>
          <a:p>
            <a:pPr lvl="1"/>
            <a:r>
              <a:rPr lang="en-US" i="1" dirty="0"/>
              <a:t>expression</a:t>
            </a:r>
            <a:r>
              <a:rPr lang="en-US" dirty="0"/>
              <a:t>: Can be </a:t>
            </a:r>
            <a:r>
              <a:rPr lang="en-US" dirty="0" smtClean="0"/>
              <a:t>a literal </a:t>
            </a:r>
            <a:r>
              <a:rPr lang="en-US" dirty="0"/>
              <a:t>constant, another named constant, or an arithmetic operator</a:t>
            </a:r>
          </a:p>
          <a:p>
            <a:pPr lvl="1"/>
            <a:r>
              <a:rPr lang="en-US" dirty="0"/>
              <a:t>Cannot contain a variable or </a:t>
            </a:r>
            <a:r>
              <a:rPr lang="en-US" dirty="0" smtClean="0"/>
              <a:t>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4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Named </a:t>
            </a:r>
            <a:r>
              <a:rPr lang="en-US" dirty="0" smtClean="0"/>
              <a:t>Constants </a:t>
            </a:r>
            <a:r>
              <a:rPr lang="en-US" sz="1300" dirty="0" smtClean="0"/>
              <a:t>(cont.)</a:t>
            </a:r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33</a:t>
            </a:fld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457200" y="5641692"/>
            <a:ext cx="5105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3-20 Syntax and examples of the </a:t>
            </a:r>
            <a:r>
              <a:rPr lang="en-US" sz="1000" dirty="0" err="1" smtClean="0">
                <a:solidFill>
                  <a:schemeClr val="tx1"/>
                </a:solidFill>
                <a:latin typeface="Arial" charset="0"/>
                <a:cs typeface="Arial" charset="0"/>
              </a:rPr>
              <a:t>Const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 statement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00200"/>
            <a:ext cx="8642544" cy="3959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44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Named </a:t>
            </a:r>
            <a:r>
              <a:rPr lang="en-US" dirty="0" smtClean="0"/>
              <a:t>Constants </a:t>
            </a:r>
            <a:r>
              <a:rPr lang="en-US" sz="1300" dirty="0" smtClean="0"/>
              <a:t>(cont.)</a:t>
            </a:r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34</a:t>
            </a:fld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220639" y="2801779"/>
            <a:ext cx="5105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3-21 User interface for the Area Calculator application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3581400" y="5410200"/>
            <a:ext cx="5105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3-22 Calculate Area button’s Click event procedure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39" y="1295400"/>
            <a:ext cx="3502080" cy="1506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240087"/>
            <a:ext cx="6407150" cy="2170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31122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interface on page 134</a:t>
            </a:r>
          </a:p>
          <a:p>
            <a:r>
              <a:rPr lang="en-US" dirty="0" smtClean="0"/>
              <a:t>Code on page 134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Programming with Microsoft Visual Basic 2012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0F0140-832E-44CD-9E5D-FB6DDC34DBB1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2927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Option Statements</a:t>
            </a:r>
            <a:endParaRPr lang="en-US" sz="1300" dirty="0" smtClean="0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36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4800" y="1371600"/>
            <a:ext cx="8610600" cy="4724400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Option Explicit and Option </a:t>
            </a:r>
            <a:r>
              <a:rPr lang="en-US" sz="2000" b="1" dirty="0" smtClean="0"/>
              <a:t>Infer</a:t>
            </a:r>
          </a:p>
          <a:p>
            <a:r>
              <a:rPr lang="en-US" sz="2000" dirty="0" smtClean="0"/>
              <a:t>Prevent </a:t>
            </a:r>
            <a:r>
              <a:rPr lang="en-US" sz="2000" dirty="0"/>
              <a:t>you from using undeclared variables </a:t>
            </a:r>
            <a:endParaRPr lang="en-US" sz="2000" dirty="0" smtClean="0"/>
          </a:p>
          <a:p>
            <a:pPr marL="0" lvl="1" indent="0">
              <a:buNone/>
            </a:pPr>
            <a:r>
              <a:rPr lang="en-US" sz="2000" b="1" dirty="0" smtClean="0">
                <a:cs typeface="ＭＳ Ｐゴシック" charset="-128"/>
              </a:rPr>
              <a:t>Option Strict</a:t>
            </a:r>
          </a:p>
          <a:p>
            <a:pPr marL="342900" lvl="1" indent="-342900">
              <a:buChar char="•"/>
            </a:pPr>
            <a:r>
              <a:rPr lang="en-US" sz="2000" b="1" dirty="0" smtClean="0">
                <a:cs typeface="ＭＳ Ｐゴシック" charset="-128"/>
              </a:rPr>
              <a:t>Implicit </a:t>
            </a:r>
            <a:r>
              <a:rPr lang="en-US" sz="2000" b="1" dirty="0">
                <a:cs typeface="ＭＳ Ｐゴシック" charset="-128"/>
              </a:rPr>
              <a:t>type </a:t>
            </a:r>
            <a:r>
              <a:rPr lang="en-US" sz="2000" b="1" dirty="0" smtClean="0">
                <a:cs typeface="ＭＳ Ｐゴシック" charset="-128"/>
              </a:rPr>
              <a:t>conversion</a:t>
            </a:r>
          </a:p>
          <a:p>
            <a:pPr lvl="1"/>
            <a:r>
              <a:rPr lang="en-US" sz="2000" dirty="0" smtClean="0"/>
              <a:t>Converts  the right-side </a:t>
            </a:r>
            <a:r>
              <a:rPr lang="en-US" sz="2000" dirty="0"/>
              <a:t>value to the data type </a:t>
            </a:r>
            <a:r>
              <a:rPr lang="en-US" sz="2000" dirty="0" smtClean="0"/>
              <a:t>on the </a:t>
            </a:r>
            <a:r>
              <a:rPr lang="en-US" sz="2000" dirty="0"/>
              <a:t>left side</a:t>
            </a:r>
          </a:p>
          <a:p>
            <a:pPr marL="342900" lvl="1" indent="-342900">
              <a:buChar char="•"/>
            </a:pPr>
            <a:r>
              <a:rPr lang="en-US" sz="2000" b="1" dirty="0">
                <a:cs typeface="ＭＳ Ｐゴシック" charset="-128"/>
              </a:rPr>
              <a:t>Promotion</a:t>
            </a:r>
          </a:p>
          <a:p>
            <a:pPr lvl="1"/>
            <a:r>
              <a:rPr lang="en-US" sz="2000" dirty="0"/>
              <a:t>Data </a:t>
            </a:r>
            <a:r>
              <a:rPr lang="en-US" sz="2000" dirty="0" smtClean="0"/>
              <a:t>is converted </a:t>
            </a:r>
            <a:r>
              <a:rPr lang="en-US" sz="2000" dirty="0"/>
              <a:t>to </a:t>
            </a:r>
            <a:r>
              <a:rPr lang="en-US" sz="2000" dirty="0" smtClean="0"/>
              <a:t>a greater </a:t>
            </a:r>
            <a:r>
              <a:rPr lang="en-US" sz="2000" dirty="0"/>
              <a:t>precision </a:t>
            </a:r>
            <a:r>
              <a:rPr lang="en-US" sz="2000" dirty="0" smtClean="0"/>
              <a:t>number (e.g</a:t>
            </a:r>
            <a:r>
              <a:rPr lang="en-US" sz="2000" dirty="0"/>
              <a:t>., Integer to </a:t>
            </a:r>
            <a:r>
              <a:rPr lang="en-US" sz="2000" dirty="0" smtClean="0"/>
              <a:t>Decimal)</a:t>
            </a:r>
            <a:endParaRPr lang="en-US" sz="2000" dirty="0"/>
          </a:p>
          <a:p>
            <a:pPr marL="342900" lvl="1" indent="-342900">
              <a:buChar char="•"/>
            </a:pPr>
            <a:r>
              <a:rPr lang="en-US" sz="2000" b="1" dirty="0">
                <a:cs typeface="ＭＳ Ｐゴシック" charset="-128"/>
              </a:rPr>
              <a:t>Demotion</a:t>
            </a:r>
          </a:p>
          <a:p>
            <a:pPr lvl="1"/>
            <a:r>
              <a:rPr lang="en-US" sz="2000" dirty="0"/>
              <a:t>Data </a:t>
            </a:r>
            <a:r>
              <a:rPr lang="en-US" sz="2000" dirty="0" smtClean="0"/>
              <a:t>is truncated  (e.g</a:t>
            </a:r>
            <a:r>
              <a:rPr lang="en-US" sz="2000" dirty="0"/>
              <a:t>., Decimal to </a:t>
            </a:r>
            <a:r>
              <a:rPr lang="en-US" sz="2000" dirty="0" smtClean="0"/>
              <a:t>Integer)</a:t>
            </a:r>
            <a:endParaRPr lang="en-US" sz="2000" dirty="0"/>
          </a:p>
          <a:p>
            <a:pPr lvl="1"/>
            <a:r>
              <a:rPr lang="en-US" sz="2000" dirty="0"/>
              <a:t>Data loss can occur when demotion </a:t>
            </a:r>
            <a:r>
              <a:rPr lang="en-US" sz="2000" dirty="0" smtClean="0"/>
              <a:t>occurs </a:t>
            </a:r>
          </a:p>
          <a:p>
            <a:pPr marL="342900" lvl="1" indent="-342900">
              <a:buChar char="•"/>
            </a:pPr>
            <a:r>
              <a:rPr lang="en-US" sz="2000" b="1" dirty="0">
                <a:cs typeface="ＭＳ Ｐゴシック" charset="-128"/>
              </a:rPr>
              <a:t>Infer </a:t>
            </a:r>
            <a:endParaRPr lang="en-US" sz="2000" b="1" dirty="0" smtClean="0">
              <a:cs typeface="ＭＳ Ｐゴシック" charset="-128"/>
            </a:endParaRPr>
          </a:p>
          <a:p>
            <a:pPr lvl="1"/>
            <a:r>
              <a:rPr lang="en-US" sz="2000" dirty="0" smtClean="0"/>
              <a:t>Ensures </a:t>
            </a:r>
            <a:r>
              <a:rPr lang="en-US" sz="2000" dirty="0"/>
              <a:t>that every variable is declared with a data type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31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Option Statements </a:t>
            </a:r>
            <a:r>
              <a:rPr lang="en-US" sz="1300" dirty="0"/>
              <a:t>(cont.)</a:t>
            </a:r>
            <a:endParaRPr lang="en-US" sz="1300" dirty="0" smtClean="0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37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Option </a:t>
            </a:r>
            <a:r>
              <a:rPr lang="en-US" b="1" dirty="0" smtClean="0"/>
              <a:t>Strict (cont.)</a:t>
            </a:r>
            <a:endParaRPr lang="en-US" b="1" dirty="0"/>
          </a:p>
          <a:p>
            <a:pPr lvl="1"/>
            <a:r>
              <a:rPr lang="en-US" dirty="0"/>
              <a:t>Disallows implicit conversions </a:t>
            </a:r>
          </a:p>
          <a:p>
            <a:pPr lvl="1"/>
            <a:r>
              <a:rPr lang="en-US" dirty="0"/>
              <a:t>Type conversion rules are applied when this option is </a:t>
            </a:r>
            <a:r>
              <a:rPr lang="en-US" dirty="0" smtClean="0"/>
              <a:t>on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090382" y="5943600"/>
            <a:ext cx="5105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3-24 Rules and examples of type conversions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876929"/>
            <a:ext cx="5199063" cy="304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56850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Option Statements </a:t>
            </a:r>
            <a:r>
              <a:rPr lang="en-US" sz="1300" dirty="0"/>
              <a:t>(cont.)</a:t>
            </a:r>
            <a:endParaRPr lang="en-US" sz="1300" dirty="0" smtClean="0"/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843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7574238-2C0B-47D7-8F66-28E42C872842}" type="slidenum">
              <a:rPr lang="en-US"/>
              <a:pPr/>
              <a:t>38</a:t>
            </a:fld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090382" y="5486400"/>
            <a:ext cx="5105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3-25 Option statements entered in the General Declarations section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752600"/>
            <a:ext cx="5489942" cy="3575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3213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2457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10973D1A-3DB4-4921-8ED1-B796D6C56FDA}" type="slidenum">
              <a:rPr lang="en-US"/>
              <a:pPr/>
              <a:t>39</a:t>
            </a:fld>
            <a:endParaRPr lang="en-US" dirty="0"/>
          </a:p>
        </p:txBody>
      </p:sp>
      <p:sp>
        <p:nvSpPr>
          <p:cNvPr id="2458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/>
          <a:lstStyle/>
          <a:p>
            <a:pPr marL="0" indent="0" eaLnBrk="1" hangingPunct="1">
              <a:defRPr/>
            </a:pPr>
            <a:r>
              <a:rPr lang="en-US" dirty="0"/>
              <a:t>Lesson A Summary</a:t>
            </a:r>
          </a:p>
        </p:txBody>
      </p:sp>
      <p:sp>
        <p:nvSpPr>
          <p:cNvPr id="2355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Declare a variable using {Dim | Private | Static}</a:t>
            </a:r>
          </a:p>
          <a:p>
            <a:r>
              <a:rPr lang="en-US" dirty="0" smtClean="0"/>
              <a:t>An assignment statement assigns a value </a:t>
            </a:r>
            <a:r>
              <a:rPr lang="en-US" dirty="0"/>
              <a:t>to a variable</a:t>
            </a:r>
          </a:p>
          <a:p>
            <a:r>
              <a:rPr lang="en-US" dirty="0"/>
              <a:t>Three levels of scope: </a:t>
            </a:r>
            <a:r>
              <a:rPr lang="en-US" dirty="0" smtClean="0"/>
              <a:t>block</a:t>
            </a:r>
            <a:r>
              <a:rPr lang="en-US" dirty="0"/>
              <a:t>, procedure, class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TryParse</a:t>
            </a:r>
            <a:r>
              <a:rPr lang="en-US" dirty="0" smtClean="0"/>
              <a:t> method </a:t>
            </a:r>
            <a:r>
              <a:rPr lang="en-US" dirty="0"/>
              <a:t>converts strings to numeric data</a:t>
            </a:r>
          </a:p>
          <a:p>
            <a:r>
              <a:rPr lang="en-US" dirty="0"/>
              <a:t>Use </a:t>
            </a:r>
            <a:r>
              <a:rPr lang="en-US" dirty="0" err="1"/>
              <a:t>Const</a:t>
            </a:r>
            <a:r>
              <a:rPr lang="en-US" dirty="0"/>
              <a:t> to declare a named constant</a:t>
            </a:r>
          </a:p>
          <a:p>
            <a:r>
              <a:rPr lang="en-US" dirty="0"/>
              <a:t>Avoid programming errors by using Option Explicit On, Option Infer Off, and Option Strict On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buFontTx/>
              <a:buNone/>
              <a:defRPr/>
            </a:pPr>
            <a:endParaRPr lang="en-US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304800" y="1447800"/>
            <a:ext cx="7924800" cy="4572000"/>
          </a:xfrm>
        </p:spPr>
        <p:txBody>
          <a:bodyPr/>
          <a:lstStyle/>
          <a:p>
            <a:r>
              <a:rPr lang="en-US" dirty="0"/>
              <a:t>Controls and variables temporarily store data</a:t>
            </a:r>
          </a:p>
          <a:p>
            <a:r>
              <a:rPr lang="en-US" b="1" dirty="0" smtClean="0"/>
              <a:t>Variable</a:t>
            </a:r>
            <a:endParaRPr lang="en-US" dirty="0" smtClean="0"/>
          </a:p>
          <a:p>
            <a:pPr lvl="1"/>
            <a:r>
              <a:rPr lang="en-US" dirty="0" smtClean="0"/>
              <a:t>A temporary </a:t>
            </a:r>
            <a:r>
              <a:rPr lang="en-US" dirty="0"/>
              <a:t>storage location in main memory</a:t>
            </a:r>
          </a:p>
          <a:p>
            <a:pPr lvl="1"/>
            <a:r>
              <a:rPr lang="en-US" dirty="0"/>
              <a:t>Specified by data type, name, scope, and lifetime</a:t>
            </a:r>
          </a:p>
          <a:p>
            <a:r>
              <a:rPr lang="en-US" dirty="0"/>
              <a:t>Reasons to use variables </a:t>
            </a:r>
          </a:p>
          <a:p>
            <a:pPr lvl="1"/>
            <a:r>
              <a:rPr lang="en-US" dirty="0" smtClean="0"/>
              <a:t>To hold </a:t>
            </a:r>
            <a:r>
              <a:rPr lang="en-US" dirty="0"/>
              <a:t>information that is not stored in </a:t>
            </a:r>
            <a:r>
              <a:rPr lang="en-US" dirty="0" smtClean="0"/>
              <a:t>a control </a:t>
            </a:r>
            <a:r>
              <a:rPr lang="en-US" dirty="0"/>
              <a:t>on </a:t>
            </a:r>
            <a:r>
              <a:rPr lang="en-US" dirty="0" smtClean="0"/>
              <a:t>the form</a:t>
            </a:r>
            <a:endParaRPr lang="en-US" dirty="0"/>
          </a:p>
          <a:p>
            <a:pPr lvl="1"/>
            <a:r>
              <a:rPr lang="en-US" dirty="0" smtClean="0"/>
              <a:t>To allow </a:t>
            </a:r>
            <a:r>
              <a:rPr lang="en-US" dirty="0"/>
              <a:t>for more precise treatment of numeric data</a:t>
            </a:r>
          </a:p>
          <a:p>
            <a:pPr lvl="1"/>
            <a:r>
              <a:rPr lang="en-US" dirty="0" smtClean="0"/>
              <a:t>To enable </a:t>
            </a:r>
            <a:r>
              <a:rPr lang="en-US" dirty="0"/>
              <a:t>code to run more efficiently</a:t>
            </a:r>
          </a:p>
          <a:p>
            <a:endParaRPr lang="en-US" dirty="0"/>
          </a:p>
        </p:txBody>
      </p:sp>
      <p:sp>
        <p:nvSpPr>
          <p:cNvPr id="15364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536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E25AA6D4-4EE6-46F6-B358-5A1A398713EB}" type="slidenum">
              <a:rPr lang="en-US"/>
              <a:pPr/>
              <a:t>4</a:t>
            </a:fld>
            <a:endParaRPr lang="en-US" dirty="0"/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 smtClean="0"/>
              <a:t>Using Variables to Store Information</a:t>
            </a:r>
            <a:endParaRPr lang="en-US" sz="13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Using Variables to Store </a:t>
            </a:r>
            <a:r>
              <a:rPr lang="en-US" dirty="0" smtClean="0"/>
              <a:t>Information </a:t>
            </a:r>
            <a:r>
              <a:rPr lang="en-US" sz="1300" dirty="0" smtClean="0"/>
              <a:t>(cont.)</a:t>
            </a:r>
          </a:p>
        </p:txBody>
      </p:sp>
      <p:sp>
        <p:nvSpPr>
          <p:cNvPr id="15364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536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E25AA6D4-4EE6-46F6-B358-5A1A398713EB}" type="slidenum">
              <a:rPr lang="en-US"/>
              <a:pPr/>
              <a:t>5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4294967295"/>
          </p:nvPr>
        </p:nvSpPr>
        <p:spPr>
          <a:xfrm>
            <a:off x="304800" y="1447800"/>
            <a:ext cx="7924800" cy="45720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/>
              <a:t>Selecting a </a:t>
            </a:r>
            <a:r>
              <a:rPr lang="en-US" b="1" dirty="0" smtClean="0"/>
              <a:t>Data Type </a:t>
            </a:r>
            <a:r>
              <a:rPr lang="en-US" b="1" dirty="0"/>
              <a:t>for a </a:t>
            </a:r>
            <a:r>
              <a:rPr lang="en-US" b="1" dirty="0" smtClean="0"/>
              <a:t>Variable</a:t>
            </a:r>
            <a:endParaRPr lang="en-US" b="1" dirty="0"/>
          </a:p>
          <a:p>
            <a:pPr>
              <a:buFont typeface="Arial" pitchFamily="34" charset="0"/>
              <a:buChar char="•"/>
            </a:pPr>
            <a:r>
              <a:rPr lang="en-US" b="1" dirty="0" smtClean="0"/>
              <a:t>Data type</a:t>
            </a:r>
          </a:p>
          <a:p>
            <a:pPr lvl="1"/>
            <a:r>
              <a:rPr lang="en-US" dirty="0" smtClean="0"/>
              <a:t>Specifies the type </a:t>
            </a:r>
            <a:r>
              <a:rPr lang="en-US" dirty="0"/>
              <a:t>of data a variable can store</a:t>
            </a:r>
          </a:p>
          <a:p>
            <a:pPr lvl="1"/>
            <a:r>
              <a:rPr lang="en-US" dirty="0"/>
              <a:t>Provides a class template for creating variables</a:t>
            </a:r>
          </a:p>
          <a:p>
            <a:r>
              <a:rPr lang="en-US" b="1" dirty="0"/>
              <a:t>Unicode</a:t>
            </a:r>
            <a:endParaRPr lang="en-US" dirty="0"/>
          </a:p>
          <a:p>
            <a:pPr lvl="1"/>
            <a:r>
              <a:rPr lang="en-US" dirty="0" smtClean="0"/>
              <a:t>A universal </a:t>
            </a:r>
            <a:r>
              <a:rPr lang="en-US" dirty="0"/>
              <a:t>coding scheme for characters</a:t>
            </a:r>
          </a:p>
          <a:p>
            <a:pPr lvl="1"/>
            <a:r>
              <a:rPr lang="en-US" dirty="0"/>
              <a:t>Assigns </a:t>
            </a:r>
            <a:r>
              <a:rPr lang="en-US" dirty="0" smtClean="0"/>
              <a:t>a unique </a:t>
            </a:r>
            <a:r>
              <a:rPr lang="en-US" dirty="0"/>
              <a:t>numeric value to each character in the written languages of the world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67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Using Variables to Store Information </a:t>
            </a:r>
            <a:r>
              <a:rPr lang="en-US" sz="1300" dirty="0"/>
              <a:t>(cont.)</a:t>
            </a:r>
            <a:endParaRPr lang="en-US" sz="1300" dirty="0" smtClean="0"/>
          </a:p>
        </p:txBody>
      </p:sp>
      <p:sp>
        <p:nvSpPr>
          <p:cNvPr id="15364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536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E25AA6D4-4EE6-46F6-B358-5A1A398713EB}" type="slidenum">
              <a:rPr lang="en-US"/>
              <a:pPr/>
              <a:t>6</a:t>
            </a:fld>
            <a:endParaRPr lang="en-US" dirty="0"/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>
            <a:off x="2521708" y="6002993"/>
            <a:ext cx="436486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200" dirty="0"/>
              <a:t>Figure </a:t>
            </a:r>
            <a:r>
              <a:rPr lang="en-US" sz="1200" dirty="0" smtClean="0"/>
              <a:t>3-3 Basic data types in Visual Basic</a:t>
            </a:r>
            <a:endParaRPr lang="en-US" sz="12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415" y="1447800"/>
            <a:ext cx="4647148" cy="4489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714320" y="1836000"/>
              <a:ext cx="1357920" cy="40435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04960" y="1826640"/>
                <a:ext cx="1376640" cy="406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3102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304800" y="1447800"/>
            <a:ext cx="8001000" cy="4572000"/>
          </a:xfrm>
        </p:spPr>
        <p:txBody>
          <a:bodyPr/>
          <a:lstStyle/>
          <a:p>
            <a:r>
              <a:rPr lang="en-US" dirty="0" smtClean="0"/>
              <a:t>The textbook uses:</a:t>
            </a:r>
            <a:endParaRPr lang="en-US" dirty="0"/>
          </a:p>
          <a:p>
            <a:pPr lvl="1"/>
            <a:r>
              <a:rPr lang="en-US" dirty="0" smtClean="0"/>
              <a:t>The Integer </a:t>
            </a:r>
            <a:r>
              <a:rPr lang="en-US" dirty="0"/>
              <a:t>data type for all integers</a:t>
            </a:r>
          </a:p>
          <a:p>
            <a:pPr lvl="1"/>
            <a:r>
              <a:rPr lang="en-US" dirty="0" smtClean="0"/>
              <a:t>Either the </a:t>
            </a:r>
            <a:r>
              <a:rPr lang="en-US" b="1" u="sng" dirty="0" smtClean="0"/>
              <a:t>Decimal </a:t>
            </a:r>
            <a:r>
              <a:rPr lang="en-US" b="1" u="sng" dirty="0"/>
              <a:t>or Double</a:t>
            </a:r>
            <a:r>
              <a:rPr lang="en-US" dirty="0"/>
              <a:t> data type for numbers containing decimal places or numbers used in calculations</a:t>
            </a:r>
          </a:p>
          <a:p>
            <a:pPr lvl="1"/>
            <a:r>
              <a:rPr lang="en-US" dirty="0" smtClean="0"/>
              <a:t>The </a:t>
            </a:r>
            <a:r>
              <a:rPr lang="en-US" b="1" u="sng" dirty="0" smtClean="0"/>
              <a:t>String</a:t>
            </a:r>
            <a:r>
              <a:rPr lang="en-US" dirty="0" smtClean="0"/>
              <a:t> </a:t>
            </a:r>
            <a:r>
              <a:rPr lang="en-US" dirty="0"/>
              <a:t>data type for text or numbers not used in calculations</a:t>
            </a:r>
          </a:p>
          <a:p>
            <a:pPr lvl="1"/>
            <a:r>
              <a:rPr lang="en-US" dirty="0" smtClean="0"/>
              <a:t>The </a:t>
            </a:r>
            <a:r>
              <a:rPr lang="en-US" b="1" dirty="0" smtClean="0"/>
              <a:t>Boolean</a:t>
            </a:r>
            <a:r>
              <a:rPr lang="en-US" dirty="0" smtClean="0"/>
              <a:t> </a:t>
            </a:r>
            <a:r>
              <a:rPr lang="en-US" dirty="0"/>
              <a:t>data type for Boolean values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5364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536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E25AA6D4-4EE6-46F6-B358-5A1A398713EB}" type="slidenum">
              <a:rPr lang="en-US"/>
              <a:pPr/>
              <a:t>7</a:t>
            </a:fld>
            <a:endParaRPr lang="en-US" dirty="0"/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Using Variables to Store Information </a:t>
            </a:r>
            <a:r>
              <a:rPr lang="en-US" sz="1300" dirty="0"/>
              <a:t>(cont.)</a:t>
            </a:r>
            <a:endParaRPr lang="en-US" sz="1300" dirty="0" smtClean="0"/>
          </a:p>
        </p:txBody>
      </p:sp>
    </p:spTree>
    <p:extLst>
      <p:ext uri="{BB962C8B-B14F-4D97-AF65-F5344CB8AC3E}">
        <p14:creationId xmlns:p14="http://schemas.microsoft.com/office/powerpoint/2010/main" val="101076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Using Variables to Store Information </a:t>
            </a:r>
            <a:r>
              <a:rPr lang="en-US" sz="1300" dirty="0"/>
              <a:t>(cont.)</a:t>
            </a:r>
            <a:endParaRPr lang="en-US" sz="1100" dirty="0" smtClean="0"/>
          </a:p>
        </p:txBody>
      </p:sp>
      <p:sp>
        <p:nvSpPr>
          <p:cNvPr id="15364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536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E25AA6D4-4EE6-46F6-B358-5A1A398713EB}" type="slidenum">
              <a:rPr lang="en-US"/>
              <a:pPr/>
              <a:t>8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Selecting a Name for a Variable</a:t>
            </a:r>
            <a:endParaRPr lang="en-US" b="1" dirty="0"/>
          </a:p>
          <a:p>
            <a:pPr lvl="1"/>
            <a:r>
              <a:rPr lang="en-US" dirty="0" smtClean="0"/>
              <a:t>Names must begin</a:t>
            </a:r>
            <a:br>
              <a:rPr lang="en-US" dirty="0" smtClean="0"/>
            </a:br>
            <a:r>
              <a:rPr lang="en-US" dirty="0" smtClean="0"/>
              <a:t>with a letter or </a:t>
            </a:r>
            <a:br>
              <a:rPr lang="en-US" dirty="0" smtClean="0"/>
            </a:br>
            <a:r>
              <a:rPr lang="en-US" dirty="0" smtClean="0"/>
              <a:t>underscore</a:t>
            </a:r>
            <a:endParaRPr lang="en-US" dirty="0"/>
          </a:p>
          <a:p>
            <a:pPr lvl="1"/>
            <a:r>
              <a:rPr lang="en-US" dirty="0" smtClean="0"/>
              <a:t>Names can contain only letters, numbers, or underscores</a:t>
            </a:r>
          </a:p>
          <a:p>
            <a:pPr lvl="2"/>
            <a:r>
              <a:rPr lang="en-US" dirty="0" smtClean="0"/>
              <a:t>No punctuation, special characters, or spaces are allowed</a:t>
            </a:r>
            <a:endParaRPr lang="en-US" dirty="0"/>
          </a:p>
          <a:p>
            <a:pPr lvl="1"/>
            <a:r>
              <a:rPr lang="en-US" dirty="0" smtClean="0"/>
              <a:t>The recommended length for a name variable is 32 characters</a:t>
            </a:r>
            <a:endParaRPr lang="en-US" dirty="0"/>
          </a:p>
          <a:p>
            <a:pPr lvl="1"/>
            <a:r>
              <a:rPr lang="en-US" dirty="0" smtClean="0"/>
              <a:t>Variable names cannot be reserved words (such as Sub or Double)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3899848" y="2962347"/>
            <a:ext cx="35677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  <a:latin typeface="Arial" charset="0"/>
                <a:cs typeface="Arial" charset="0"/>
              </a:rPr>
              <a:t>Figure </a:t>
            </a:r>
            <a:r>
              <a:rPr lang="en-US" sz="1000" dirty="0" smtClean="0">
                <a:solidFill>
                  <a:schemeClr val="tx1"/>
                </a:solidFill>
                <a:latin typeface="Arial" charset="0"/>
                <a:cs typeface="Arial" charset="0"/>
              </a:rPr>
              <a:t>3-4 Three-character IDs and examples</a:t>
            </a:r>
            <a:endParaRPr lang="en-US" sz="10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937" y="1970703"/>
            <a:ext cx="4970463" cy="915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6412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8077200" cy="1143000"/>
          </a:xfrm>
          <a:prstGeom prst="roundRect">
            <a:avLst/>
          </a:prstGeom>
          <a:ln/>
        </p:spPr>
        <p:txBody>
          <a:bodyPr>
            <a:normAutofit/>
          </a:bodyPr>
          <a:lstStyle/>
          <a:p>
            <a:r>
              <a:rPr lang="en-US" dirty="0"/>
              <a:t>Using Variables to Store Information </a:t>
            </a:r>
            <a:r>
              <a:rPr lang="en-US" sz="1300" dirty="0"/>
              <a:t>(cont.)</a:t>
            </a:r>
            <a:endParaRPr lang="en-US" dirty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 smtClean="0"/>
              <a:t>Valid names:</a:t>
            </a:r>
          </a:p>
          <a:p>
            <a:pPr lvl="1"/>
            <a:r>
              <a:rPr lang="en-US" sz="1800" dirty="0" err="1" smtClean="0"/>
              <a:t>intFeb_Income</a:t>
            </a:r>
            <a:endParaRPr lang="en-US" sz="1800" dirty="0" smtClean="0"/>
          </a:p>
          <a:p>
            <a:pPr lvl="1"/>
            <a:r>
              <a:rPr lang="en-US" sz="1800" dirty="0" smtClean="0"/>
              <a:t>decSales2014</a:t>
            </a:r>
          </a:p>
          <a:p>
            <a:pPr lvl="1"/>
            <a:r>
              <a:rPr lang="en-US" sz="1800" dirty="0" err="1" smtClean="0"/>
              <a:t>dblEastRegion</a:t>
            </a:r>
            <a:endParaRPr lang="en-US" sz="1800" dirty="0" smtClean="0"/>
          </a:p>
          <a:p>
            <a:pPr lvl="1"/>
            <a:r>
              <a:rPr lang="en-US" sz="1800" dirty="0" err="1" smtClean="0"/>
              <a:t>strName</a:t>
            </a:r>
            <a:endParaRPr lang="en-US" sz="1800" dirty="0"/>
          </a:p>
          <a:p>
            <a:r>
              <a:rPr lang="en-US" sz="1800" dirty="0" smtClean="0"/>
              <a:t>Invalid </a:t>
            </a:r>
            <a:r>
              <a:rPr lang="en-US" sz="1800" dirty="0"/>
              <a:t>Names:</a:t>
            </a:r>
          </a:p>
          <a:p>
            <a:pPr lvl="1"/>
            <a:r>
              <a:rPr lang="en-US" sz="1800" dirty="0" smtClean="0"/>
              <a:t>4thQuarter</a:t>
            </a:r>
          </a:p>
          <a:p>
            <a:pPr lvl="2"/>
            <a:r>
              <a:rPr lang="en-US" sz="1800" dirty="0" smtClean="0"/>
              <a:t>The name must begin with a letter or underscore</a:t>
            </a:r>
          </a:p>
          <a:p>
            <a:pPr lvl="1"/>
            <a:r>
              <a:rPr lang="en-US" sz="1800" dirty="0" err="1" smtClean="0"/>
              <a:t>dblWest</a:t>
            </a:r>
            <a:r>
              <a:rPr lang="en-US" sz="1800" dirty="0" smtClean="0"/>
              <a:t> Region</a:t>
            </a:r>
          </a:p>
          <a:p>
            <a:pPr lvl="2"/>
            <a:r>
              <a:rPr lang="en-US" sz="1800" dirty="0" smtClean="0"/>
              <a:t>The name cannot contain a space</a:t>
            </a:r>
            <a:endParaRPr lang="en-US" sz="1800" dirty="0"/>
          </a:p>
          <a:p>
            <a:pPr lvl="1"/>
            <a:r>
              <a:rPr lang="en-US" sz="1800" dirty="0" err="1" smtClean="0"/>
              <a:t>strFirst.Name</a:t>
            </a:r>
            <a:endParaRPr lang="en-US" sz="1800" dirty="0" smtClean="0"/>
          </a:p>
          <a:p>
            <a:pPr lvl="2"/>
            <a:r>
              <a:rPr lang="en-US" sz="1800" dirty="0" smtClean="0"/>
              <a:t>The name cannot contain punctuation</a:t>
            </a:r>
            <a:endParaRPr lang="en-US" sz="1800" dirty="0"/>
          </a:p>
          <a:p>
            <a:pPr lvl="1"/>
            <a:r>
              <a:rPr lang="en-US" sz="1800" dirty="0" err="1" smtClean="0"/>
              <a:t>decSales$East</a:t>
            </a:r>
            <a:endParaRPr lang="en-US" sz="1800" dirty="0"/>
          </a:p>
          <a:p>
            <a:pPr lvl="2"/>
            <a:r>
              <a:rPr lang="en-US" sz="1800" dirty="0" smtClean="0"/>
              <a:t>The name cannot contain a special character</a:t>
            </a:r>
          </a:p>
        </p:txBody>
      </p:sp>
      <p:sp>
        <p:nvSpPr>
          <p:cNvPr id="16388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r>
              <a:rPr lang="en-US" dirty="0" smtClean="0"/>
              <a:t>Programming with Microsoft Visual Basic 2012</a:t>
            </a:r>
            <a:endParaRPr lang="en-US" dirty="0"/>
          </a:p>
        </p:txBody>
      </p:sp>
      <p:sp>
        <p:nvSpPr>
          <p:cNvPr id="1638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94E861A0-AFE2-48A2-B388-3D4491C4C383}" type="slidenum">
              <a:rPr lang="en-US"/>
              <a:pPr/>
              <a:t>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0C0C0"/>
      </a:accent1>
      <a:accent2>
        <a:srgbClr val="0066FF"/>
      </a:accent2>
      <a:accent3>
        <a:srgbClr val="FFFFFF"/>
      </a:accent3>
      <a:accent4>
        <a:srgbClr val="000000"/>
      </a:accent4>
      <a:accent5>
        <a:srgbClr val="DCDCDC"/>
      </a:accent5>
      <a:accent6>
        <a:srgbClr val="005CE7"/>
      </a:accent6>
      <a:hlink>
        <a:srgbClr val="FF0000"/>
      </a:hlink>
      <a:folHlink>
        <a:srgbClr val="009900"/>
      </a:folHlink>
    </a:clrScheme>
    <a:fontScheme name="Mod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2D2DB9"/>
        </a:accent6>
        <a:hlink>
          <a:srgbClr val="FFFF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1669</Words>
  <Application>Microsoft Office PowerPoint</Application>
  <PresentationFormat>On-screen Show (4:3)</PresentationFormat>
  <Paragraphs>308</Paragraphs>
  <Slides>39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ＭＳ Ｐゴシック</vt:lpstr>
      <vt:lpstr>Arial</vt:lpstr>
      <vt:lpstr>Calibri</vt:lpstr>
      <vt:lpstr>Courier New</vt:lpstr>
      <vt:lpstr>Times New Roman</vt:lpstr>
      <vt:lpstr>Trebuchet MS</vt:lpstr>
      <vt:lpstr>Default Design</vt:lpstr>
      <vt:lpstr>PowerPoint Presentation</vt:lpstr>
      <vt:lpstr>Previewing the Modified Play It Again Movies Application</vt:lpstr>
      <vt:lpstr>Lesson A Objectives</vt:lpstr>
      <vt:lpstr>Using Variables to Store Information</vt:lpstr>
      <vt:lpstr>Using Variables to Store Information (cont.)</vt:lpstr>
      <vt:lpstr>Using Variables to Store Information (cont.)</vt:lpstr>
      <vt:lpstr>Using Variables to Store Information (cont.)</vt:lpstr>
      <vt:lpstr>Using Variables to Store Information (cont.)</vt:lpstr>
      <vt:lpstr>Using Variables to Store Information (cont.)</vt:lpstr>
      <vt:lpstr>Using Variables to Store Information (cont.)</vt:lpstr>
      <vt:lpstr>Using Variables to Store Information (cont.)</vt:lpstr>
      <vt:lpstr>Assigning Data to an Existing Variable</vt:lpstr>
      <vt:lpstr>Assigning Data to an Existing Variable (cont.)</vt:lpstr>
      <vt:lpstr>Assigning Data to an Existing Variable (cont.)</vt:lpstr>
      <vt:lpstr>Assigning Data to an Existing Variable (cont.)</vt:lpstr>
      <vt:lpstr>Assigning Data to an Existing Variable (cont.)</vt:lpstr>
      <vt:lpstr>Assigning Data to an Existing Variable (cont.)</vt:lpstr>
      <vt:lpstr>Assigning Data to an Existing Variable (cont.)</vt:lpstr>
      <vt:lpstr>Complete You Do It 1 on Page 124</vt:lpstr>
      <vt:lpstr>The Scope and Lifetime of a Variable</vt:lpstr>
      <vt:lpstr>The Scope and Lifetime of a Variable (cont.)</vt:lpstr>
      <vt:lpstr>The Scope and Lifetime of a Variable (cont.)</vt:lpstr>
      <vt:lpstr>Create Interface on page 125</vt:lpstr>
      <vt:lpstr>The Scope and Lifetime of a Variable (cont.)</vt:lpstr>
      <vt:lpstr>The Scope and Lifetime of a Variable (cont.)</vt:lpstr>
      <vt:lpstr>The Scope and Lifetime of a Variable (cont.)</vt:lpstr>
      <vt:lpstr>Create Interface on page 128</vt:lpstr>
      <vt:lpstr>Static Variables</vt:lpstr>
      <vt:lpstr>Static Variables (cont.)</vt:lpstr>
      <vt:lpstr>PowerPoint Presentation</vt:lpstr>
      <vt:lpstr>Complete You Do it 2 on page 132</vt:lpstr>
      <vt:lpstr>Named Constants</vt:lpstr>
      <vt:lpstr>Named Constants (cont.)</vt:lpstr>
      <vt:lpstr>Named Constants (cont.)</vt:lpstr>
      <vt:lpstr>PowerPoint Presentation</vt:lpstr>
      <vt:lpstr>Option Statements</vt:lpstr>
      <vt:lpstr>Option Statements (cont.)</vt:lpstr>
      <vt:lpstr>Option Statements (cont.)</vt:lpstr>
      <vt:lpstr>Lesson A Summary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478</cp:revision>
  <dcterms:created xsi:type="dcterms:W3CDTF">2009-09-04T14:26:40Z</dcterms:created>
  <dcterms:modified xsi:type="dcterms:W3CDTF">2014-09-10T15:42:04Z</dcterms:modified>
</cp:coreProperties>
</file>

<file path=docProps/thumbnail.jpeg>
</file>